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1" r:id="rId8"/>
    <p:sldId id="286" r:id="rId9"/>
    <p:sldId id="289" r:id="rId10"/>
    <p:sldId id="288" r:id="rId11"/>
    <p:sldId id="290" r:id="rId12"/>
    <p:sldId id="291" r:id="rId13"/>
    <p:sldId id="292" r:id="rId14"/>
    <p:sldId id="293" r:id="rId15"/>
    <p:sldId id="294" r:id="rId16"/>
    <p:sldId id="295" r:id="rId17"/>
    <p:sldId id="262" r:id="rId18"/>
    <p:sldId id="271" r:id="rId19"/>
    <p:sldId id="298" r:id="rId20"/>
    <p:sldId id="299" r:id="rId21"/>
    <p:sldId id="300" r:id="rId22"/>
    <p:sldId id="263" r:id="rId23"/>
    <p:sldId id="303" r:id="rId24"/>
    <p:sldId id="301" r:id="rId25"/>
    <p:sldId id="302" r:id="rId26"/>
    <p:sldId id="306" r:id="rId27"/>
    <p:sldId id="304" r:id="rId28"/>
    <p:sldId id="305" r:id="rId29"/>
    <p:sldId id="274" r:id="rId30"/>
    <p:sldId id="307" r:id="rId31"/>
    <p:sldId id="260" r:id="rId32"/>
  </p:sldIdLst>
  <p:sldSz cx="12192000" cy="6858000"/>
  <p:notesSz cx="6858000" cy="9144000"/>
  <p:embeddedFontLst>
    <p:embeddedFont>
      <p:font typeface="等线" panose="02010600030101010101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3928" userDrawn="1">
          <p15:clr>
            <a:srgbClr val="A4A3A4"/>
          </p15:clr>
        </p15:guide>
        <p15:guide id="6" orient="horz" pos="3861" userDrawn="1">
          <p15:clr>
            <a:srgbClr val="A4A3A4"/>
          </p15:clr>
        </p15:guide>
        <p15:guide id="7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6" d="100"/>
          <a:sy n="66" d="100"/>
        </p:scale>
        <p:origin x="40" y="100"/>
      </p:cViewPr>
      <p:guideLst>
        <p:guide orient="horz" pos="3928"/>
        <p:guide orient="horz" pos="3861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gs" Target="tags/tag203.xml"/><Relationship Id="rId36" Type="http://schemas.openxmlformats.org/officeDocument/2006/relationships/font" Target="fonts/font1.fntdata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18CE61-00E1-415D-A706-53DF855FA95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24140-FD52-4654-8E34-D104FD06E2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 userDrawn="1"/>
        </p:nvSpPr>
        <p:spPr>
          <a:xfrm rot="16200000" flipH="1">
            <a:off x="7834886" y="-998659"/>
            <a:ext cx="3358453" cy="5355774"/>
          </a:xfrm>
          <a:prstGeom prst="rtTriangl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 userDrawn="1"/>
        </p:nvSpPr>
        <p:spPr>
          <a:xfrm rot="5400000" flipH="1">
            <a:off x="998661" y="2526232"/>
            <a:ext cx="3358453" cy="5355774"/>
          </a:xfrm>
          <a:prstGeom prst="rtTriangl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6"/>
          <p:cNvSpPr/>
          <p:nvPr userDrawn="1"/>
        </p:nvSpPr>
        <p:spPr>
          <a:xfrm>
            <a:off x="526741" y="476250"/>
            <a:ext cx="11124485" cy="5883942"/>
          </a:xfrm>
          <a:prstGeom prst="roundRect">
            <a:avLst>
              <a:gd name="adj" fmla="val 5129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10350073" y="697231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>
            <a:off x="10620460" y="697231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10890847" y="697231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 userDrawn="1"/>
        </p:nvSpPr>
        <p:spPr>
          <a:xfrm>
            <a:off x="986102" y="5948499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1256489" y="5948499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>
            <a:off x="1526876" y="5948499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5423533" y="1111885"/>
            <a:ext cx="1292800" cy="551590"/>
            <a:chOff x="1678849" y="4526839"/>
            <a:chExt cx="1924050" cy="905586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22456" y="4805814"/>
              <a:ext cx="841321" cy="626611"/>
            </a:xfrm>
            <a:prstGeom prst="rect">
              <a:avLst/>
            </a:prstGeom>
          </p:spPr>
        </p:pic>
        <p:grpSp>
          <p:nvGrpSpPr>
            <p:cNvPr id="13" name="组合 12"/>
            <p:cNvGrpSpPr/>
            <p:nvPr/>
          </p:nvGrpSpPr>
          <p:grpSpPr>
            <a:xfrm>
              <a:off x="1678849" y="4526839"/>
              <a:ext cx="1924050" cy="870092"/>
              <a:chOff x="-2243" y="91934"/>
              <a:chExt cx="1924050" cy="870092"/>
            </a:xfrm>
          </p:grpSpPr>
          <p:sp>
            <p:nvSpPr>
              <p:cNvPr id="14" name="Rectangle 40"/>
              <p:cNvSpPr/>
              <p:nvPr/>
            </p:nvSpPr>
            <p:spPr>
              <a:xfrm>
                <a:off x="1622424" y="901700"/>
                <a:ext cx="60327" cy="60326"/>
              </a:xfrm>
              <a:prstGeom prst="rect">
                <a:avLst/>
              </a:prstGeom>
              <a:solidFill>
                <a:srgbClr val="3A556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>
                <a:def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8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1pPr>
                <a:lvl2pPr marL="0" marR="0" indent="4572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2pPr>
                <a:lvl3pPr marL="0" marR="0" indent="9144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3pPr>
                <a:lvl4pPr marL="0" marR="0" indent="13716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4pPr>
                <a:lvl5pPr marL="0" marR="0" indent="18288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5pPr>
                <a:lvl6pPr marL="0" marR="0" indent="22860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6pPr>
                <a:lvl7pPr marL="0" marR="0" indent="27432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7pPr>
                <a:lvl8pPr marL="0" marR="0" indent="32004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8pPr>
                <a:lvl9pPr marL="0" marR="0" indent="36576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9pPr>
              </a:lstStyle>
              <a:p/>
            </p:txBody>
          </p:sp>
          <p:sp>
            <p:nvSpPr>
              <p:cNvPr id="15" name="Rectangle 43"/>
              <p:cNvSpPr/>
              <p:nvPr/>
            </p:nvSpPr>
            <p:spPr>
              <a:xfrm>
                <a:off x="1622424" y="422273"/>
                <a:ext cx="60327" cy="479427"/>
              </a:xfrm>
              <a:prstGeom prst="rect">
                <a:avLst/>
              </a:prstGeom>
              <a:solidFill>
                <a:srgbClr val="F05F5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>
                <a:def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8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1pPr>
                <a:lvl2pPr marL="0" marR="0" indent="4572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2pPr>
                <a:lvl3pPr marL="0" marR="0" indent="9144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3pPr>
                <a:lvl4pPr marL="0" marR="0" indent="13716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4pPr>
                <a:lvl5pPr marL="0" marR="0" indent="18288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5pPr>
                <a:lvl6pPr marL="0" marR="0" indent="22860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6pPr>
                <a:lvl7pPr marL="0" marR="0" indent="27432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7pPr>
                <a:lvl8pPr marL="0" marR="0" indent="32004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8pPr>
                <a:lvl9pPr marL="0" marR="0" indent="36576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9pPr>
              </a:lstStyle>
              <a:p/>
            </p:txBody>
          </p:sp>
          <p:sp>
            <p:nvSpPr>
              <p:cNvPr id="16" name="Freeform 44"/>
              <p:cNvSpPr/>
              <p:nvPr/>
            </p:nvSpPr>
            <p:spPr>
              <a:xfrm>
                <a:off x="-2243" y="91934"/>
                <a:ext cx="1924050" cy="6193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0848"/>
                    </a:lnTo>
                    <a:lnTo>
                      <a:pt x="10800" y="0"/>
                    </a:lnTo>
                    <a:lnTo>
                      <a:pt x="21600" y="10848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647A8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>
                <a:def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8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1pPr>
                <a:lvl2pPr marL="0" marR="0" indent="4572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2pPr>
                <a:lvl3pPr marL="0" marR="0" indent="9144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3pPr>
                <a:lvl4pPr marL="0" marR="0" indent="13716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4pPr>
                <a:lvl5pPr marL="0" marR="0" indent="18288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5pPr>
                <a:lvl6pPr marL="0" marR="0" indent="22860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6pPr>
                <a:lvl7pPr marL="0" marR="0" indent="27432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7pPr>
                <a:lvl8pPr marL="0" marR="0" indent="32004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8pPr>
                <a:lvl9pPr marL="0" marR="0" indent="36576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9pPr>
              </a:lstStyle>
              <a:p/>
            </p:txBody>
          </p:sp>
          <p:sp>
            <p:nvSpPr>
              <p:cNvPr id="17" name="Oval 45"/>
              <p:cNvSpPr/>
              <p:nvPr/>
            </p:nvSpPr>
            <p:spPr>
              <a:xfrm>
                <a:off x="901700" y="330200"/>
                <a:ext cx="120652" cy="60329"/>
              </a:xfrm>
              <a:prstGeom prst="ellipse">
                <a:avLst/>
              </a:prstGeom>
              <a:solidFill>
                <a:srgbClr val="3A556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>
                <a:def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8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1pPr>
                <a:lvl2pPr marL="0" marR="0" indent="4572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2pPr>
                <a:lvl3pPr marL="0" marR="0" indent="9144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3pPr>
                <a:lvl4pPr marL="0" marR="0" indent="13716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4pPr>
                <a:lvl5pPr marL="0" marR="0" indent="18288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5pPr>
                <a:lvl6pPr marL="0" marR="0" indent="22860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6pPr>
                <a:lvl7pPr marL="0" marR="0" indent="27432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7pPr>
                <a:lvl8pPr marL="0" marR="0" indent="32004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8pPr>
                <a:lvl9pPr marL="0" marR="0" indent="3657600" algn="l" defTabSz="18288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36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lvl9pPr>
              </a:lstStyle>
              <a:p/>
            </p:txBody>
          </p:sp>
        </p:grpSp>
      </p:grpSp>
      <p:cxnSp>
        <p:nvCxnSpPr>
          <p:cNvPr id="20" name="直接连接符 19"/>
          <p:cNvCxnSpPr/>
          <p:nvPr userDrawn="1"/>
        </p:nvCxnSpPr>
        <p:spPr>
          <a:xfrm flipH="1">
            <a:off x="2501900" y="3996560"/>
            <a:ext cx="1430020" cy="0"/>
          </a:xfrm>
          <a:prstGeom prst="line">
            <a:avLst/>
          </a:prstGeom>
          <a:ln w="19050">
            <a:solidFill>
              <a:schemeClr val="accent1">
                <a:lumMod val="10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 flipH="1">
            <a:off x="8284464" y="3996560"/>
            <a:ext cx="1430020" cy="0"/>
          </a:xfrm>
          <a:prstGeom prst="line">
            <a:avLst/>
          </a:prstGeom>
          <a:ln w="19050">
            <a:solidFill>
              <a:schemeClr val="accent1">
                <a:lumMod val="10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 userDrawn="1"/>
        </p:nvSpPr>
        <p:spPr>
          <a:xfrm rot="16200000" flipH="1">
            <a:off x="7834886" y="-998659"/>
            <a:ext cx="3358453" cy="5355774"/>
          </a:xfrm>
          <a:prstGeom prst="rtTriangl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 userDrawn="1"/>
        </p:nvSpPr>
        <p:spPr>
          <a:xfrm rot="5400000" flipH="1">
            <a:off x="998661" y="2526232"/>
            <a:ext cx="3358453" cy="5355774"/>
          </a:xfrm>
          <a:prstGeom prst="rtTriangl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6"/>
          <p:cNvSpPr/>
          <p:nvPr userDrawn="1"/>
        </p:nvSpPr>
        <p:spPr>
          <a:xfrm>
            <a:off x="526741" y="476250"/>
            <a:ext cx="11124485" cy="5883942"/>
          </a:xfrm>
          <a:prstGeom prst="roundRect">
            <a:avLst>
              <a:gd name="adj" fmla="val 5129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10350073" y="697231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>
            <a:off x="10620460" y="697231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10890847" y="697231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 userDrawn="1"/>
        </p:nvSpPr>
        <p:spPr>
          <a:xfrm>
            <a:off x="986102" y="5948499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1256489" y="5948499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>
            <a:off x="1526876" y="5948499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/>
          <p:cNvSpPr/>
          <p:nvPr/>
        </p:nvSpPr>
        <p:spPr>
          <a:xfrm>
            <a:off x="1804988" y="1238249"/>
            <a:ext cx="8582025" cy="4381502"/>
          </a:xfrm>
          <a:prstGeom prst="roundRect">
            <a:avLst>
              <a:gd name="adj" fmla="val 10270"/>
            </a:avLst>
          </a:prstGeom>
          <a:solidFill>
            <a:schemeClr val="accent1"/>
          </a:solidFill>
          <a:ln>
            <a:noFill/>
          </a:ln>
          <a:effectLst>
            <a:outerShdw blurRad="228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0" dirty="0"/>
          </a:p>
        </p:txBody>
      </p:sp>
      <p:sp>
        <p:nvSpPr>
          <p:cNvPr id="47" name="矩形 46"/>
          <p:cNvSpPr/>
          <p:nvPr/>
        </p:nvSpPr>
        <p:spPr>
          <a:xfrm>
            <a:off x="2382811" y="1236586"/>
            <a:ext cx="1041400" cy="23496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0" dirty="0"/>
          </a:p>
        </p:txBody>
      </p:sp>
      <p:sp>
        <p:nvSpPr>
          <p:cNvPr id="48" name="箭头: V 形 47"/>
          <p:cNvSpPr/>
          <p:nvPr/>
        </p:nvSpPr>
        <p:spPr>
          <a:xfrm rot="16200000">
            <a:off x="2346397" y="3081437"/>
            <a:ext cx="1114224" cy="1041399"/>
          </a:xfrm>
          <a:prstGeom prst="chevron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0" dirty="0">
              <a:solidFill>
                <a:schemeClr val="tx1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429808" y="1806775"/>
            <a:ext cx="923330" cy="1538883"/>
          </a:xfrm>
          <a:prstGeom prst="rect">
            <a:avLst/>
          </a:prstGeom>
          <a:noFill/>
        </p:spPr>
        <p:txBody>
          <a:bodyPr vert="eaVert" wrap="none" lIns="0" tIns="0" rIns="0" bIns="0" rtlCol="0" anchor="t">
            <a:spAutoFit/>
          </a:bodyPr>
          <a:lstStyle/>
          <a:p>
            <a:pPr algn="l"/>
            <a:r>
              <a:rPr lang="zh-CN" altLang="en-US" sz="6000" dirty="0">
                <a:solidFill>
                  <a:schemeClr val="bg1"/>
                </a:solidFill>
              </a:rPr>
              <a:t>目录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374986" y="4412874"/>
            <a:ext cx="1075615" cy="246221"/>
          </a:xfrm>
          <a:prstGeom prst="rect">
            <a:avLst/>
          </a:prstGeom>
          <a:noFill/>
        </p:spPr>
        <p:txBody>
          <a:bodyPr vert="horz" wrap="none" lIns="0" tIns="0" rIns="0" bIns="0" rtlCol="0" anchor="t">
            <a:spAutoFit/>
          </a:bodyPr>
          <a:lstStyle/>
          <a:p>
            <a:pPr algn="l"/>
            <a:r>
              <a:rPr lang="en-US" altLang="zh-CN" sz="1600" dirty="0">
                <a:solidFill>
                  <a:schemeClr val="bg1"/>
                </a:solidFill>
              </a:rPr>
              <a:t>CONTENTS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 userDrawn="1"/>
        </p:nvSpPr>
        <p:spPr>
          <a:xfrm rot="16200000" flipH="1">
            <a:off x="7834886" y="-998659"/>
            <a:ext cx="3358453" cy="5355774"/>
          </a:xfrm>
          <a:prstGeom prst="rtTriangl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 userDrawn="1"/>
        </p:nvSpPr>
        <p:spPr>
          <a:xfrm rot="5400000" flipH="1">
            <a:off x="998661" y="2526232"/>
            <a:ext cx="3358453" cy="5355774"/>
          </a:xfrm>
          <a:prstGeom prst="rtTriangl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6"/>
          <p:cNvSpPr/>
          <p:nvPr userDrawn="1"/>
        </p:nvSpPr>
        <p:spPr>
          <a:xfrm>
            <a:off x="526741" y="476250"/>
            <a:ext cx="11124485" cy="5883942"/>
          </a:xfrm>
          <a:prstGeom prst="roundRect">
            <a:avLst>
              <a:gd name="adj" fmla="val 5129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10350073" y="697231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>
            <a:off x="10620460" y="697231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10890847" y="697231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 userDrawn="1"/>
        </p:nvSpPr>
        <p:spPr>
          <a:xfrm>
            <a:off x="986102" y="5948499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1256489" y="5948499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>
            <a:off x="1526876" y="5948499"/>
            <a:ext cx="141891" cy="141891"/>
          </a:xfrm>
          <a:prstGeom prst="ellips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1"/>
          <p:cNvSpPr/>
          <p:nvPr userDrawn="1"/>
        </p:nvSpPr>
        <p:spPr>
          <a:xfrm>
            <a:off x="2339341" y="1828800"/>
            <a:ext cx="7513320" cy="1261242"/>
          </a:xfrm>
          <a:custGeom>
            <a:avLst/>
            <a:gdLst>
              <a:gd name="connsiteX0" fmla="*/ 0 w 8313683"/>
              <a:gd name="connsiteY0" fmla="*/ 0 h 2207173"/>
              <a:gd name="connsiteX1" fmla="*/ 8313683 w 8313683"/>
              <a:gd name="connsiteY1" fmla="*/ 0 h 2207173"/>
              <a:gd name="connsiteX2" fmla="*/ 8313683 w 8313683"/>
              <a:gd name="connsiteY2" fmla="*/ 2207173 h 2207173"/>
              <a:gd name="connsiteX3" fmla="*/ 0 w 8313683"/>
              <a:gd name="connsiteY3" fmla="*/ 2207173 h 2207173"/>
              <a:gd name="connsiteX4" fmla="*/ 0 w 8313683"/>
              <a:gd name="connsiteY4" fmla="*/ 0 h 2207173"/>
              <a:gd name="connsiteX0-1" fmla="*/ 0 w 8313683"/>
              <a:gd name="connsiteY0-2" fmla="*/ 2207173 h 2298613"/>
              <a:gd name="connsiteX1-3" fmla="*/ 0 w 8313683"/>
              <a:gd name="connsiteY1-4" fmla="*/ 0 h 2298613"/>
              <a:gd name="connsiteX2-5" fmla="*/ 8313683 w 8313683"/>
              <a:gd name="connsiteY2-6" fmla="*/ 0 h 2298613"/>
              <a:gd name="connsiteX3-7" fmla="*/ 8313683 w 8313683"/>
              <a:gd name="connsiteY3-8" fmla="*/ 2207173 h 2298613"/>
              <a:gd name="connsiteX4-9" fmla="*/ 91440 w 8313683"/>
              <a:gd name="connsiteY4-10" fmla="*/ 2298613 h 2298613"/>
              <a:gd name="connsiteX0-11" fmla="*/ 0 w 8313683"/>
              <a:gd name="connsiteY0-12" fmla="*/ 2207173 h 2207173"/>
              <a:gd name="connsiteX1-13" fmla="*/ 0 w 8313683"/>
              <a:gd name="connsiteY1-14" fmla="*/ 0 h 2207173"/>
              <a:gd name="connsiteX2-15" fmla="*/ 8313683 w 8313683"/>
              <a:gd name="connsiteY2-16" fmla="*/ 0 h 2207173"/>
              <a:gd name="connsiteX3-17" fmla="*/ 8313683 w 8313683"/>
              <a:gd name="connsiteY3-18" fmla="*/ 2207173 h 220717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8313683" h="2207173">
                <a:moveTo>
                  <a:pt x="0" y="2207173"/>
                </a:moveTo>
                <a:lnTo>
                  <a:pt x="0" y="0"/>
                </a:lnTo>
                <a:lnTo>
                  <a:pt x="8313683" y="0"/>
                </a:lnTo>
                <a:lnTo>
                  <a:pt x="8313683" y="2207173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  <p:sp>
        <p:nvSpPr>
          <p:cNvPr id="37" name="矩形 1"/>
          <p:cNvSpPr/>
          <p:nvPr userDrawn="1"/>
        </p:nvSpPr>
        <p:spPr>
          <a:xfrm flipV="1">
            <a:off x="2339341" y="3975538"/>
            <a:ext cx="7513320" cy="1261242"/>
          </a:xfrm>
          <a:custGeom>
            <a:avLst/>
            <a:gdLst>
              <a:gd name="connsiteX0" fmla="*/ 0 w 8313683"/>
              <a:gd name="connsiteY0" fmla="*/ 0 h 2207173"/>
              <a:gd name="connsiteX1" fmla="*/ 8313683 w 8313683"/>
              <a:gd name="connsiteY1" fmla="*/ 0 h 2207173"/>
              <a:gd name="connsiteX2" fmla="*/ 8313683 w 8313683"/>
              <a:gd name="connsiteY2" fmla="*/ 2207173 h 2207173"/>
              <a:gd name="connsiteX3" fmla="*/ 0 w 8313683"/>
              <a:gd name="connsiteY3" fmla="*/ 2207173 h 2207173"/>
              <a:gd name="connsiteX4" fmla="*/ 0 w 8313683"/>
              <a:gd name="connsiteY4" fmla="*/ 0 h 2207173"/>
              <a:gd name="connsiteX0-1" fmla="*/ 0 w 8313683"/>
              <a:gd name="connsiteY0-2" fmla="*/ 2207173 h 2298613"/>
              <a:gd name="connsiteX1-3" fmla="*/ 0 w 8313683"/>
              <a:gd name="connsiteY1-4" fmla="*/ 0 h 2298613"/>
              <a:gd name="connsiteX2-5" fmla="*/ 8313683 w 8313683"/>
              <a:gd name="connsiteY2-6" fmla="*/ 0 h 2298613"/>
              <a:gd name="connsiteX3-7" fmla="*/ 8313683 w 8313683"/>
              <a:gd name="connsiteY3-8" fmla="*/ 2207173 h 2298613"/>
              <a:gd name="connsiteX4-9" fmla="*/ 91440 w 8313683"/>
              <a:gd name="connsiteY4-10" fmla="*/ 2298613 h 2298613"/>
              <a:gd name="connsiteX0-11" fmla="*/ 0 w 8313683"/>
              <a:gd name="connsiteY0-12" fmla="*/ 2207173 h 2207173"/>
              <a:gd name="connsiteX1-13" fmla="*/ 0 w 8313683"/>
              <a:gd name="connsiteY1-14" fmla="*/ 0 h 2207173"/>
              <a:gd name="connsiteX2-15" fmla="*/ 8313683 w 8313683"/>
              <a:gd name="connsiteY2-16" fmla="*/ 0 h 2207173"/>
              <a:gd name="connsiteX3-17" fmla="*/ 8313683 w 8313683"/>
              <a:gd name="connsiteY3-18" fmla="*/ 2207173 h 220717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8313683" h="2207173">
                <a:moveTo>
                  <a:pt x="0" y="2207173"/>
                </a:moveTo>
                <a:lnTo>
                  <a:pt x="0" y="0"/>
                </a:lnTo>
                <a:lnTo>
                  <a:pt x="8313683" y="0"/>
                </a:lnTo>
                <a:lnTo>
                  <a:pt x="8313683" y="2207173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  <p:sp>
        <p:nvSpPr>
          <p:cNvPr id="39" name="直角三角形 38"/>
          <p:cNvSpPr/>
          <p:nvPr userDrawn="1"/>
        </p:nvSpPr>
        <p:spPr>
          <a:xfrm>
            <a:off x="2339339" y="5007505"/>
            <a:ext cx="229275" cy="22927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  <p:sp>
        <p:nvSpPr>
          <p:cNvPr id="40" name="直角三角形 39"/>
          <p:cNvSpPr/>
          <p:nvPr userDrawn="1"/>
        </p:nvSpPr>
        <p:spPr>
          <a:xfrm flipH="1">
            <a:off x="9623384" y="5007505"/>
            <a:ext cx="229275" cy="22927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 userDrawn="1"/>
        </p:nvSpPr>
        <p:spPr>
          <a:xfrm rot="16200000" flipH="1">
            <a:off x="10544357" y="-377641"/>
            <a:ext cx="1269999" cy="2025286"/>
          </a:xfrm>
          <a:prstGeom prst="rtTriangl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 userDrawn="1"/>
        </p:nvSpPr>
        <p:spPr>
          <a:xfrm rot="5400000" flipH="1">
            <a:off x="377644" y="5210357"/>
            <a:ext cx="1269999" cy="2025286"/>
          </a:xfrm>
          <a:prstGeom prst="rtTriangle">
            <a:avLst/>
          </a:prstGeom>
          <a:solidFill>
            <a:srgbClr val="083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6"/>
          <p:cNvSpPr/>
          <p:nvPr userDrawn="1"/>
        </p:nvSpPr>
        <p:spPr>
          <a:xfrm>
            <a:off x="666750" y="419100"/>
            <a:ext cx="10858500" cy="6019800"/>
          </a:xfrm>
          <a:prstGeom prst="roundRect">
            <a:avLst>
              <a:gd name="adj" fmla="val 5129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708660" y="812494"/>
            <a:ext cx="3561080" cy="199333"/>
            <a:chOff x="708660" y="722903"/>
            <a:chExt cx="3561080" cy="199333"/>
          </a:xfrm>
        </p:grpSpPr>
        <p:sp>
          <p:nvSpPr>
            <p:cNvPr id="8" name="任意多边形: 形状 7"/>
            <p:cNvSpPr/>
            <p:nvPr/>
          </p:nvSpPr>
          <p:spPr>
            <a:xfrm flipH="1">
              <a:off x="708660" y="807350"/>
              <a:ext cx="3561080" cy="114886"/>
            </a:xfrm>
            <a:custGeom>
              <a:avLst/>
              <a:gdLst>
                <a:gd name="connsiteX0" fmla="*/ 0 w 3561080"/>
                <a:gd name="connsiteY0" fmla="*/ 208280 h 208280"/>
                <a:gd name="connsiteX1" fmla="*/ 208280 w 3561080"/>
                <a:gd name="connsiteY1" fmla="*/ 0 h 208280"/>
                <a:gd name="connsiteX2" fmla="*/ 3561080 w 3561080"/>
                <a:gd name="connsiteY2" fmla="*/ 0 h 208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1080" h="208280">
                  <a:moveTo>
                    <a:pt x="0" y="208280"/>
                  </a:moveTo>
                  <a:lnTo>
                    <a:pt x="208280" y="0"/>
                  </a:lnTo>
                  <a:lnTo>
                    <a:pt x="3561080" y="0"/>
                  </a:lnTo>
                </a:path>
              </a:pathLst>
            </a:custGeom>
            <a:noFill/>
            <a:ln w="25400">
              <a:gradFill>
                <a:gsLst>
                  <a:gs pos="100000">
                    <a:schemeClr val="accent1">
                      <a:alpha val="0"/>
                    </a:schemeClr>
                  </a:gs>
                  <a:gs pos="0">
                    <a:schemeClr val="accent1"/>
                  </a:gs>
                </a:gsLst>
                <a:lin ang="0" scaled="0"/>
              </a:gra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2781301" y="887209"/>
              <a:ext cx="1223486" cy="0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0" scaled="0"/>
              </a:gradFill>
              <a:head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1690688" y="722903"/>
              <a:ext cx="2071212" cy="0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0" scaled="0"/>
              </a:gradFill>
              <a:head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" name="组合 10"/>
          <p:cNvGrpSpPr/>
          <p:nvPr userDrawn="1"/>
        </p:nvGrpSpPr>
        <p:grpSpPr>
          <a:xfrm flipH="1">
            <a:off x="7922260" y="812494"/>
            <a:ext cx="3561080" cy="199333"/>
            <a:chOff x="708660" y="722903"/>
            <a:chExt cx="3561080" cy="199333"/>
          </a:xfrm>
        </p:grpSpPr>
        <p:sp>
          <p:nvSpPr>
            <p:cNvPr id="12" name="任意多边形: 形状 11"/>
            <p:cNvSpPr/>
            <p:nvPr/>
          </p:nvSpPr>
          <p:spPr>
            <a:xfrm flipH="1">
              <a:off x="708660" y="807350"/>
              <a:ext cx="3561080" cy="114886"/>
            </a:xfrm>
            <a:custGeom>
              <a:avLst/>
              <a:gdLst>
                <a:gd name="connsiteX0" fmla="*/ 0 w 3561080"/>
                <a:gd name="connsiteY0" fmla="*/ 208280 h 208280"/>
                <a:gd name="connsiteX1" fmla="*/ 208280 w 3561080"/>
                <a:gd name="connsiteY1" fmla="*/ 0 h 208280"/>
                <a:gd name="connsiteX2" fmla="*/ 3561080 w 3561080"/>
                <a:gd name="connsiteY2" fmla="*/ 0 h 208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1080" h="208280">
                  <a:moveTo>
                    <a:pt x="0" y="208280"/>
                  </a:moveTo>
                  <a:lnTo>
                    <a:pt x="208280" y="0"/>
                  </a:lnTo>
                  <a:lnTo>
                    <a:pt x="3561080" y="0"/>
                  </a:lnTo>
                </a:path>
              </a:pathLst>
            </a:custGeom>
            <a:noFill/>
            <a:ln w="25400">
              <a:gradFill>
                <a:gsLst>
                  <a:gs pos="100000">
                    <a:schemeClr val="accent1">
                      <a:alpha val="0"/>
                    </a:schemeClr>
                  </a:gs>
                  <a:gs pos="0">
                    <a:schemeClr val="accent1"/>
                  </a:gs>
                </a:gsLst>
                <a:lin ang="0" scaled="0"/>
              </a:gra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2781301" y="887209"/>
              <a:ext cx="1223486" cy="0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0" scaled="0"/>
              </a:gradFill>
              <a:head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1690688" y="722903"/>
              <a:ext cx="2071212" cy="0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0" scaled="0"/>
              </a:gradFill>
              <a:head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3" Type="http://schemas.openxmlformats.org/officeDocument/2006/relationships/notesSlide" Target="../notesSlides/notesSlide10.xml"/><Relationship Id="rId32" Type="http://schemas.openxmlformats.org/officeDocument/2006/relationships/slideLayout" Target="../slideLayouts/slideLayout4.xml"/><Relationship Id="rId31" Type="http://schemas.openxmlformats.org/officeDocument/2006/relationships/tags" Target="../tags/tag60.xml"/><Relationship Id="rId30" Type="http://schemas.openxmlformats.org/officeDocument/2006/relationships/tags" Target="../tags/tag59.xml"/><Relationship Id="rId3" Type="http://schemas.openxmlformats.org/officeDocument/2006/relationships/tags" Target="../tags/tag32.xml"/><Relationship Id="rId29" Type="http://schemas.openxmlformats.org/officeDocument/2006/relationships/tags" Target="../tags/tag58.xml"/><Relationship Id="rId28" Type="http://schemas.openxmlformats.org/officeDocument/2006/relationships/tags" Target="../tags/tag57.xml"/><Relationship Id="rId27" Type="http://schemas.openxmlformats.org/officeDocument/2006/relationships/tags" Target="../tags/tag56.xml"/><Relationship Id="rId26" Type="http://schemas.openxmlformats.org/officeDocument/2006/relationships/tags" Target="../tags/tag55.xml"/><Relationship Id="rId25" Type="http://schemas.openxmlformats.org/officeDocument/2006/relationships/tags" Target="../tags/tag54.xml"/><Relationship Id="rId24" Type="http://schemas.openxmlformats.org/officeDocument/2006/relationships/tags" Target="../tags/tag53.xml"/><Relationship Id="rId23" Type="http://schemas.openxmlformats.org/officeDocument/2006/relationships/tags" Target="../tags/tag52.xml"/><Relationship Id="rId22" Type="http://schemas.openxmlformats.org/officeDocument/2006/relationships/tags" Target="../tags/tag51.xml"/><Relationship Id="rId21" Type="http://schemas.openxmlformats.org/officeDocument/2006/relationships/tags" Target="../tags/tag50.xml"/><Relationship Id="rId20" Type="http://schemas.openxmlformats.org/officeDocument/2006/relationships/tags" Target="../tags/tag49.xml"/><Relationship Id="rId2" Type="http://schemas.openxmlformats.org/officeDocument/2006/relationships/tags" Target="../tags/tag31.xml"/><Relationship Id="rId19" Type="http://schemas.openxmlformats.org/officeDocument/2006/relationships/tags" Target="../tags/tag48.xml"/><Relationship Id="rId18" Type="http://schemas.openxmlformats.org/officeDocument/2006/relationships/tags" Target="../tags/tag47.xml"/><Relationship Id="rId17" Type="http://schemas.openxmlformats.org/officeDocument/2006/relationships/tags" Target="../tags/tag46.xml"/><Relationship Id="rId16" Type="http://schemas.openxmlformats.org/officeDocument/2006/relationships/tags" Target="../tags/tag45.xml"/><Relationship Id="rId15" Type="http://schemas.openxmlformats.org/officeDocument/2006/relationships/tags" Target="../tags/tag44.xml"/><Relationship Id="rId14" Type="http://schemas.openxmlformats.org/officeDocument/2006/relationships/tags" Target="../tags/tag43.xml"/><Relationship Id="rId13" Type="http://schemas.openxmlformats.org/officeDocument/2006/relationships/tags" Target="../tags/tag42.xml"/><Relationship Id="rId12" Type="http://schemas.openxmlformats.org/officeDocument/2006/relationships/tags" Target="../tags/tag41.xml"/><Relationship Id="rId11" Type="http://schemas.openxmlformats.org/officeDocument/2006/relationships/tags" Target="../tags/tag40.xml"/><Relationship Id="rId10" Type="http://schemas.openxmlformats.org/officeDocument/2006/relationships/tags" Target="../tags/tag39.xml"/><Relationship Id="rId1" Type="http://schemas.openxmlformats.org/officeDocument/2006/relationships/tags" Target="../tags/tag3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3" Type="http://schemas.openxmlformats.org/officeDocument/2006/relationships/notesSlide" Target="../notesSlides/notesSlide11.xml"/><Relationship Id="rId72" Type="http://schemas.openxmlformats.org/officeDocument/2006/relationships/slideLayout" Target="../slideLayouts/slideLayout4.xml"/><Relationship Id="rId71" Type="http://schemas.openxmlformats.org/officeDocument/2006/relationships/tags" Target="../tags/tag131.xml"/><Relationship Id="rId70" Type="http://schemas.openxmlformats.org/officeDocument/2006/relationships/tags" Target="../tags/tag130.xml"/><Relationship Id="rId7" Type="http://schemas.openxmlformats.org/officeDocument/2006/relationships/tags" Target="../tags/tag67.xml"/><Relationship Id="rId69" Type="http://schemas.openxmlformats.org/officeDocument/2006/relationships/tags" Target="../tags/tag129.xml"/><Relationship Id="rId68" Type="http://schemas.openxmlformats.org/officeDocument/2006/relationships/tags" Target="../tags/tag128.xml"/><Relationship Id="rId67" Type="http://schemas.openxmlformats.org/officeDocument/2006/relationships/tags" Target="../tags/tag127.xml"/><Relationship Id="rId66" Type="http://schemas.openxmlformats.org/officeDocument/2006/relationships/tags" Target="../tags/tag126.xml"/><Relationship Id="rId65" Type="http://schemas.openxmlformats.org/officeDocument/2006/relationships/tags" Target="../tags/tag125.xml"/><Relationship Id="rId64" Type="http://schemas.openxmlformats.org/officeDocument/2006/relationships/tags" Target="../tags/tag124.xml"/><Relationship Id="rId63" Type="http://schemas.openxmlformats.org/officeDocument/2006/relationships/tags" Target="../tags/tag123.xml"/><Relationship Id="rId62" Type="http://schemas.openxmlformats.org/officeDocument/2006/relationships/tags" Target="../tags/tag122.xml"/><Relationship Id="rId61" Type="http://schemas.openxmlformats.org/officeDocument/2006/relationships/tags" Target="../tags/tag121.xml"/><Relationship Id="rId60" Type="http://schemas.openxmlformats.org/officeDocument/2006/relationships/tags" Target="../tags/tag120.xml"/><Relationship Id="rId6" Type="http://schemas.openxmlformats.org/officeDocument/2006/relationships/tags" Target="../tags/tag66.xml"/><Relationship Id="rId59" Type="http://schemas.openxmlformats.org/officeDocument/2006/relationships/tags" Target="../tags/tag119.xml"/><Relationship Id="rId58" Type="http://schemas.openxmlformats.org/officeDocument/2006/relationships/tags" Target="../tags/tag118.xml"/><Relationship Id="rId57" Type="http://schemas.openxmlformats.org/officeDocument/2006/relationships/tags" Target="../tags/tag117.xml"/><Relationship Id="rId56" Type="http://schemas.openxmlformats.org/officeDocument/2006/relationships/tags" Target="../tags/tag116.xml"/><Relationship Id="rId55" Type="http://schemas.openxmlformats.org/officeDocument/2006/relationships/tags" Target="../tags/tag115.xml"/><Relationship Id="rId54" Type="http://schemas.openxmlformats.org/officeDocument/2006/relationships/tags" Target="../tags/tag114.xml"/><Relationship Id="rId53" Type="http://schemas.openxmlformats.org/officeDocument/2006/relationships/tags" Target="../tags/tag113.xml"/><Relationship Id="rId52" Type="http://schemas.openxmlformats.org/officeDocument/2006/relationships/tags" Target="../tags/tag112.xml"/><Relationship Id="rId51" Type="http://schemas.openxmlformats.org/officeDocument/2006/relationships/tags" Target="../tags/tag111.xml"/><Relationship Id="rId50" Type="http://schemas.openxmlformats.org/officeDocument/2006/relationships/tags" Target="../tags/tag110.xml"/><Relationship Id="rId5" Type="http://schemas.openxmlformats.org/officeDocument/2006/relationships/tags" Target="../tags/tag65.xml"/><Relationship Id="rId49" Type="http://schemas.openxmlformats.org/officeDocument/2006/relationships/tags" Target="../tags/tag109.xml"/><Relationship Id="rId48" Type="http://schemas.openxmlformats.org/officeDocument/2006/relationships/tags" Target="../tags/tag108.xml"/><Relationship Id="rId47" Type="http://schemas.openxmlformats.org/officeDocument/2006/relationships/tags" Target="../tags/tag107.xml"/><Relationship Id="rId46" Type="http://schemas.openxmlformats.org/officeDocument/2006/relationships/tags" Target="../tags/tag106.xml"/><Relationship Id="rId45" Type="http://schemas.openxmlformats.org/officeDocument/2006/relationships/tags" Target="../tags/tag105.xml"/><Relationship Id="rId44" Type="http://schemas.openxmlformats.org/officeDocument/2006/relationships/tags" Target="../tags/tag104.xml"/><Relationship Id="rId43" Type="http://schemas.openxmlformats.org/officeDocument/2006/relationships/tags" Target="../tags/tag103.xml"/><Relationship Id="rId42" Type="http://schemas.openxmlformats.org/officeDocument/2006/relationships/tags" Target="../tags/tag102.xml"/><Relationship Id="rId41" Type="http://schemas.openxmlformats.org/officeDocument/2006/relationships/tags" Target="../tags/tag101.xml"/><Relationship Id="rId40" Type="http://schemas.openxmlformats.org/officeDocument/2006/relationships/tags" Target="../tags/tag100.xml"/><Relationship Id="rId4" Type="http://schemas.openxmlformats.org/officeDocument/2006/relationships/tags" Target="../tags/tag64.xml"/><Relationship Id="rId39" Type="http://schemas.openxmlformats.org/officeDocument/2006/relationships/tags" Target="../tags/tag99.xml"/><Relationship Id="rId38" Type="http://schemas.openxmlformats.org/officeDocument/2006/relationships/tags" Target="../tags/tag98.xml"/><Relationship Id="rId37" Type="http://schemas.openxmlformats.org/officeDocument/2006/relationships/tags" Target="../tags/tag97.xml"/><Relationship Id="rId36" Type="http://schemas.openxmlformats.org/officeDocument/2006/relationships/tags" Target="../tags/tag96.xml"/><Relationship Id="rId35" Type="http://schemas.openxmlformats.org/officeDocument/2006/relationships/tags" Target="../tags/tag95.xml"/><Relationship Id="rId34" Type="http://schemas.openxmlformats.org/officeDocument/2006/relationships/tags" Target="../tags/tag94.xml"/><Relationship Id="rId33" Type="http://schemas.openxmlformats.org/officeDocument/2006/relationships/tags" Target="../tags/tag93.xml"/><Relationship Id="rId32" Type="http://schemas.openxmlformats.org/officeDocument/2006/relationships/tags" Target="../tags/tag92.xml"/><Relationship Id="rId31" Type="http://schemas.openxmlformats.org/officeDocument/2006/relationships/tags" Target="../tags/tag91.xml"/><Relationship Id="rId30" Type="http://schemas.openxmlformats.org/officeDocument/2006/relationships/tags" Target="../tags/tag90.xml"/><Relationship Id="rId3" Type="http://schemas.openxmlformats.org/officeDocument/2006/relationships/tags" Target="../tags/tag63.xml"/><Relationship Id="rId29" Type="http://schemas.openxmlformats.org/officeDocument/2006/relationships/tags" Target="../tags/tag89.xml"/><Relationship Id="rId28" Type="http://schemas.openxmlformats.org/officeDocument/2006/relationships/tags" Target="../tags/tag88.xml"/><Relationship Id="rId27" Type="http://schemas.openxmlformats.org/officeDocument/2006/relationships/tags" Target="../tags/tag87.xml"/><Relationship Id="rId26" Type="http://schemas.openxmlformats.org/officeDocument/2006/relationships/tags" Target="../tags/tag86.xml"/><Relationship Id="rId25" Type="http://schemas.openxmlformats.org/officeDocument/2006/relationships/tags" Target="../tags/tag85.xml"/><Relationship Id="rId24" Type="http://schemas.openxmlformats.org/officeDocument/2006/relationships/tags" Target="../tags/tag84.xml"/><Relationship Id="rId23" Type="http://schemas.openxmlformats.org/officeDocument/2006/relationships/tags" Target="../tags/tag83.xml"/><Relationship Id="rId22" Type="http://schemas.openxmlformats.org/officeDocument/2006/relationships/tags" Target="../tags/tag82.xml"/><Relationship Id="rId21" Type="http://schemas.openxmlformats.org/officeDocument/2006/relationships/tags" Target="../tags/tag81.xml"/><Relationship Id="rId20" Type="http://schemas.openxmlformats.org/officeDocument/2006/relationships/tags" Target="../tags/tag80.xml"/><Relationship Id="rId2" Type="http://schemas.openxmlformats.org/officeDocument/2006/relationships/tags" Target="../tags/tag62.xml"/><Relationship Id="rId19" Type="http://schemas.openxmlformats.org/officeDocument/2006/relationships/tags" Target="../tags/tag79.xml"/><Relationship Id="rId18" Type="http://schemas.openxmlformats.org/officeDocument/2006/relationships/tags" Target="../tags/tag78.xml"/><Relationship Id="rId17" Type="http://schemas.openxmlformats.org/officeDocument/2006/relationships/tags" Target="../tags/tag77.xml"/><Relationship Id="rId16" Type="http://schemas.openxmlformats.org/officeDocument/2006/relationships/tags" Target="../tags/tag76.xml"/><Relationship Id="rId15" Type="http://schemas.openxmlformats.org/officeDocument/2006/relationships/tags" Target="../tags/tag75.xml"/><Relationship Id="rId14" Type="http://schemas.openxmlformats.org/officeDocument/2006/relationships/tags" Target="../tags/tag74.xml"/><Relationship Id="rId13" Type="http://schemas.openxmlformats.org/officeDocument/2006/relationships/tags" Target="../tags/tag73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tags" Target="../tags/tag61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135.xml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44.xml"/><Relationship Id="rId8" Type="http://schemas.openxmlformats.org/officeDocument/2006/relationships/tags" Target="../tags/tag143.xml"/><Relationship Id="rId7" Type="http://schemas.openxmlformats.org/officeDocument/2006/relationships/tags" Target="../tags/tag142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0" Type="http://schemas.openxmlformats.org/officeDocument/2006/relationships/notesSlide" Target="../notesSlides/notesSlide13.xml"/><Relationship Id="rId2" Type="http://schemas.openxmlformats.org/officeDocument/2006/relationships/tags" Target="../tags/tag137.xml"/><Relationship Id="rId19" Type="http://schemas.openxmlformats.org/officeDocument/2006/relationships/slideLayout" Target="../slideLayouts/slideLayout4.xml"/><Relationship Id="rId18" Type="http://schemas.openxmlformats.org/officeDocument/2006/relationships/tags" Target="../tags/tag153.xml"/><Relationship Id="rId17" Type="http://schemas.openxmlformats.org/officeDocument/2006/relationships/tags" Target="../tags/tag152.xml"/><Relationship Id="rId16" Type="http://schemas.openxmlformats.org/officeDocument/2006/relationships/tags" Target="../tags/tag151.xml"/><Relationship Id="rId15" Type="http://schemas.openxmlformats.org/officeDocument/2006/relationships/tags" Target="../tags/tag150.xml"/><Relationship Id="rId14" Type="http://schemas.openxmlformats.org/officeDocument/2006/relationships/tags" Target="../tags/tag149.xml"/><Relationship Id="rId13" Type="http://schemas.openxmlformats.org/officeDocument/2006/relationships/tags" Target="../tags/tag148.xml"/><Relationship Id="rId12" Type="http://schemas.openxmlformats.org/officeDocument/2006/relationships/tags" Target="../tags/tag147.xml"/><Relationship Id="rId11" Type="http://schemas.openxmlformats.org/officeDocument/2006/relationships/tags" Target="../tags/tag146.xml"/><Relationship Id="rId10" Type="http://schemas.openxmlformats.org/officeDocument/2006/relationships/tags" Target="../tags/tag145.xml"/><Relationship Id="rId1" Type="http://schemas.openxmlformats.org/officeDocument/2006/relationships/tags" Target="../tags/tag13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3" Type="http://schemas.openxmlformats.org/officeDocument/2006/relationships/notesSlide" Target="../notesSlides/notesSlide14.xml"/><Relationship Id="rId32" Type="http://schemas.openxmlformats.org/officeDocument/2006/relationships/slideLayout" Target="../slideLayouts/slideLayout4.xml"/><Relationship Id="rId31" Type="http://schemas.openxmlformats.org/officeDocument/2006/relationships/tags" Target="../tags/tag184.xml"/><Relationship Id="rId30" Type="http://schemas.openxmlformats.org/officeDocument/2006/relationships/tags" Target="../tags/tag183.xml"/><Relationship Id="rId3" Type="http://schemas.openxmlformats.org/officeDocument/2006/relationships/tags" Target="../tags/tag156.xml"/><Relationship Id="rId29" Type="http://schemas.openxmlformats.org/officeDocument/2006/relationships/tags" Target="../tags/tag182.xml"/><Relationship Id="rId28" Type="http://schemas.openxmlformats.org/officeDocument/2006/relationships/tags" Target="../tags/tag181.xml"/><Relationship Id="rId27" Type="http://schemas.openxmlformats.org/officeDocument/2006/relationships/tags" Target="../tags/tag180.xml"/><Relationship Id="rId26" Type="http://schemas.openxmlformats.org/officeDocument/2006/relationships/tags" Target="../tags/tag179.xml"/><Relationship Id="rId25" Type="http://schemas.openxmlformats.org/officeDocument/2006/relationships/tags" Target="../tags/tag178.xml"/><Relationship Id="rId24" Type="http://schemas.openxmlformats.org/officeDocument/2006/relationships/tags" Target="../tags/tag177.xml"/><Relationship Id="rId23" Type="http://schemas.openxmlformats.org/officeDocument/2006/relationships/tags" Target="../tags/tag176.xml"/><Relationship Id="rId22" Type="http://schemas.openxmlformats.org/officeDocument/2006/relationships/tags" Target="../tags/tag175.xml"/><Relationship Id="rId21" Type="http://schemas.openxmlformats.org/officeDocument/2006/relationships/tags" Target="../tags/tag174.xml"/><Relationship Id="rId20" Type="http://schemas.openxmlformats.org/officeDocument/2006/relationships/tags" Target="../tags/tag173.xml"/><Relationship Id="rId2" Type="http://schemas.openxmlformats.org/officeDocument/2006/relationships/tags" Target="../tags/tag155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tags" Target="../tags/tag15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193.xml"/><Relationship Id="rId8" Type="http://schemas.openxmlformats.org/officeDocument/2006/relationships/tags" Target="../tags/tag192.xml"/><Relationship Id="rId7" Type="http://schemas.openxmlformats.org/officeDocument/2006/relationships/tags" Target="../tags/tag191.xml"/><Relationship Id="rId6" Type="http://schemas.openxmlformats.org/officeDocument/2006/relationships/tags" Target="../tags/tag190.xml"/><Relationship Id="rId5" Type="http://schemas.openxmlformats.org/officeDocument/2006/relationships/tags" Target="../tags/tag189.xml"/><Relationship Id="rId4" Type="http://schemas.openxmlformats.org/officeDocument/2006/relationships/tags" Target="../tags/tag188.xml"/><Relationship Id="rId3" Type="http://schemas.openxmlformats.org/officeDocument/2006/relationships/tags" Target="../tags/tag187.xml"/><Relationship Id="rId20" Type="http://schemas.openxmlformats.org/officeDocument/2006/relationships/notesSlide" Target="../notesSlides/notesSlide22.xml"/><Relationship Id="rId2" Type="http://schemas.openxmlformats.org/officeDocument/2006/relationships/tags" Target="../tags/tag186.xml"/><Relationship Id="rId19" Type="http://schemas.openxmlformats.org/officeDocument/2006/relationships/slideLayout" Target="../slideLayouts/slideLayout4.xml"/><Relationship Id="rId18" Type="http://schemas.openxmlformats.org/officeDocument/2006/relationships/tags" Target="../tags/tag202.xml"/><Relationship Id="rId17" Type="http://schemas.openxmlformats.org/officeDocument/2006/relationships/tags" Target="../tags/tag201.xml"/><Relationship Id="rId16" Type="http://schemas.openxmlformats.org/officeDocument/2006/relationships/tags" Target="../tags/tag200.xml"/><Relationship Id="rId15" Type="http://schemas.openxmlformats.org/officeDocument/2006/relationships/tags" Target="../tags/tag199.xml"/><Relationship Id="rId14" Type="http://schemas.openxmlformats.org/officeDocument/2006/relationships/tags" Target="../tags/tag198.xml"/><Relationship Id="rId13" Type="http://schemas.openxmlformats.org/officeDocument/2006/relationships/tags" Target="../tags/tag197.xml"/><Relationship Id="rId12" Type="http://schemas.openxmlformats.org/officeDocument/2006/relationships/tags" Target="../tags/tag196.xml"/><Relationship Id="rId11" Type="http://schemas.openxmlformats.org/officeDocument/2006/relationships/tags" Target="../tags/tag195.xml"/><Relationship Id="rId10" Type="http://schemas.openxmlformats.org/officeDocument/2006/relationships/tags" Target="../tags/tag194.xml"/><Relationship Id="rId1" Type="http://schemas.openxmlformats.org/officeDocument/2006/relationships/tags" Target="../tags/tag185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image" Target="../media/image13.png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0" Type="http://schemas.openxmlformats.org/officeDocument/2006/relationships/notesSlide" Target="../notesSlides/notesSlide23.xml"/><Relationship Id="rId1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0" Type="http://schemas.openxmlformats.org/officeDocument/2006/relationships/notesSlide" Target="../notesSlides/notesSlide9.xml"/><Relationship Id="rId2" Type="http://schemas.openxmlformats.org/officeDocument/2006/relationships/tags" Target="../tags/tag13.xml"/><Relationship Id="rId19" Type="http://schemas.openxmlformats.org/officeDocument/2006/relationships/slideLayout" Target="../slideLayouts/slideLayout4.xml"/><Relationship Id="rId18" Type="http://schemas.openxmlformats.org/officeDocument/2006/relationships/tags" Target="../tags/tag29.xml"/><Relationship Id="rId17" Type="http://schemas.openxmlformats.org/officeDocument/2006/relationships/tags" Target="../tags/tag28.xml"/><Relationship Id="rId16" Type="http://schemas.openxmlformats.org/officeDocument/2006/relationships/tags" Target="../tags/tag27.xml"/><Relationship Id="rId15" Type="http://schemas.openxmlformats.org/officeDocument/2006/relationships/tags" Target="../tags/tag26.xml"/><Relationship Id="rId14" Type="http://schemas.openxmlformats.org/officeDocument/2006/relationships/tags" Target="../tags/tag25.xml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1828804" y="2615816"/>
            <a:ext cx="8534400" cy="73850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zh-CN" sz="4800" dirty="0">
                <a:solidFill>
                  <a:schemeClr val="accent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赛马预测：数据驱动的胜利密码</a:t>
            </a:r>
            <a:endParaRPr lang="zh-CN" sz="4800" dirty="0">
              <a:solidFill>
                <a:schemeClr val="accent1">
                  <a:lumMod val="10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724400" y="3806108"/>
            <a:ext cx="2743200" cy="36893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zh-CN" sz="2400" dirty="0">
                <a:solidFill>
                  <a:schemeClr val="accent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数据科学导论大作业</a:t>
            </a:r>
            <a:endParaRPr lang="zh-CN" altLang="en-US" sz="2400" dirty="0">
              <a:solidFill>
                <a:schemeClr val="accent1">
                  <a:lumMod val="10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8887192" y="5182175"/>
            <a:ext cx="1735436" cy="245745"/>
            <a:chOff x="4095451" y="4640913"/>
            <a:chExt cx="1735436" cy="245745"/>
          </a:xfrm>
        </p:grpSpPr>
        <p:sp>
          <p:nvSpPr>
            <p:cNvPr id="35" name="矩形 34"/>
            <p:cNvSpPr/>
            <p:nvPr/>
          </p:nvSpPr>
          <p:spPr>
            <a:xfrm>
              <a:off x="4095451" y="4672584"/>
              <a:ext cx="164592" cy="164592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408487" y="4640913"/>
              <a:ext cx="1422400" cy="245745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600" dirty="0">
                  <a:solidFill>
                    <a:schemeClr val="accent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汇报人：唐一嘉</a:t>
              </a:r>
              <a:endParaRPr lang="zh-CN" altLang="en-US" sz="1600" dirty="0">
                <a:solidFill>
                  <a:schemeClr val="accent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圆角矩形 8"/>
          <p:cNvSpPr/>
          <p:nvPr>
            <p:custDataLst>
              <p:tags r:id="rId1"/>
            </p:custDataLst>
          </p:nvPr>
        </p:nvSpPr>
        <p:spPr>
          <a:xfrm>
            <a:off x="1159510" y="1573128"/>
            <a:ext cx="10144760" cy="4184015"/>
          </a:xfrm>
          <a:prstGeom prst="roundRect">
            <a:avLst>
              <a:gd name="adj" fmla="val 0"/>
            </a:avLst>
          </a:prstGeom>
          <a:noFill/>
          <a:ln w="12700" cap="flat" cmpd="sng" algn="ctr">
            <a:solidFill>
              <a:srgbClr val="617299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51" name="组合 50"/>
          <p:cNvGrpSpPr/>
          <p:nvPr>
            <p:custDataLst>
              <p:tags r:id="rId2"/>
            </p:custDataLst>
          </p:nvPr>
        </p:nvGrpSpPr>
        <p:grpSpPr>
          <a:xfrm>
            <a:off x="1628140" y="2673583"/>
            <a:ext cx="961390" cy="1983105"/>
            <a:chOff x="1071" y="4120"/>
            <a:chExt cx="1342" cy="2768"/>
          </a:xfrm>
        </p:grpSpPr>
        <p:sp>
          <p:nvSpPr>
            <p:cNvPr id="52" name="椭圆 51"/>
            <p:cNvSpPr/>
            <p:nvPr>
              <p:custDataLst>
                <p:tags r:id="rId3"/>
              </p:custDataLst>
            </p:nvPr>
          </p:nvSpPr>
          <p:spPr>
            <a:xfrm>
              <a:off x="1207" y="4120"/>
              <a:ext cx="1062" cy="1062"/>
            </a:xfrm>
            <a:prstGeom prst="ellipse">
              <a:avLst/>
            </a:prstGeom>
            <a:solidFill>
              <a:srgbClr val="297FD5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3" name="文本框 2"/>
            <p:cNvSpPr>
              <a:spLocks noChangeArrowheads="1"/>
            </p:cNvSpPr>
            <p:nvPr/>
          </p:nvSpPr>
          <p:spPr bwMode="auto">
            <a:xfrm>
              <a:off x="1071" y="4309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阿里巴巴普惠体 R" panose="00020600040101010101" pitchFamily="18" charset="-122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阿里巴巴普惠体 R" panose="00020600040101010101" pitchFamily="18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4" name="椭圆 53"/>
            <p:cNvSpPr/>
            <p:nvPr>
              <p:custDataLst>
                <p:tags r:id="rId4"/>
              </p:custDataLst>
            </p:nvPr>
          </p:nvSpPr>
          <p:spPr>
            <a:xfrm>
              <a:off x="1207" y="5826"/>
              <a:ext cx="1062" cy="1062"/>
            </a:xfrm>
            <a:prstGeom prst="ellipse">
              <a:avLst/>
            </a:prstGeom>
            <a:solidFill>
              <a:srgbClr val="629DD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5" name="文本框 2"/>
            <p:cNvSpPr>
              <a:spLocks noChangeArrowheads="1"/>
            </p:cNvSpPr>
            <p:nvPr/>
          </p:nvSpPr>
          <p:spPr bwMode="auto">
            <a:xfrm>
              <a:off x="1071" y="6015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汉仪旗黑-55简" panose="00020600040101010101" charset="-128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汉仪旗黑-55简" panose="00020600040101010101" charset="-128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56" name="组合 55"/>
          <p:cNvGrpSpPr/>
          <p:nvPr>
            <p:custDataLst>
              <p:tags r:id="rId5"/>
            </p:custDataLst>
          </p:nvPr>
        </p:nvGrpSpPr>
        <p:grpSpPr>
          <a:xfrm>
            <a:off x="887730" y="1855703"/>
            <a:ext cx="525780" cy="3618230"/>
            <a:chOff x="1386" y="2847"/>
            <a:chExt cx="828" cy="5698"/>
          </a:xfrm>
        </p:grpSpPr>
        <p:grpSp>
          <p:nvGrpSpPr>
            <p:cNvPr id="57" name="组合 56"/>
            <p:cNvGrpSpPr/>
            <p:nvPr/>
          </p:nvGrpSpPr>
          <p:grpSpPr>
            <a:xfrm>
              <a:off x="1386" y="2847"/>
              <a:ext cx="828" cy="274"/>
              <a:chOff x="1407" y="3246"/>
              <a:chExt cx="828" cy="27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90" name="椭圆 89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91" name="椭圆 90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9" name="圆角矩形 21"/>
              <p:cNvSpPr/>
              <p:nvPr>
                <p:custDataLst>
                  <p:tags r:id="rId8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386" y="3751"/>
              <a:ext cx="828" cy="274"/>
              <a:chOff x="1407" y="3246"/>
              <a:chExt cx="828" cy="274"/>
            </a:xfrm>
          </p:grpSpPr>
          <p:grpSp>
            <p:nvGrpSpPr>
              <p:cNvPr id="84" name="组合 8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6" name="椭圆 85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7" name="椭圆 86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5" name="圆角矩形 34"/>
              <p:cNvSpPr/>
              <p:nvPr>
                <p:custDataLst>
                  <p:tags r:id="rId11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386" y="4655"/>
              <a:ext cx="828" cy="274"/>
              <a:chOff x="1407" y="3246"/>
              <a:chExt cx="828" cy="274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2" name="椭圆 81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3" name="椭圆 82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1" name="圆角矩形 39"/>
              <p:cNvSpPr/>
              <p:nvPr>
                <p:custDataLst>
                  <p:tags r:id="rId14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1386" y="5559"/>
              <a:ext cx="828" cy="274"/>
              <a:chOff x="1407" y="3246"/>
              <a:chExt cx="828" cy="274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8" name="椭圆 77"/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9" name="椭圆 78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7" name="圆角矩形 44"/>
              <p:cNvSpPr/>
              <p:nvPr>
                <p:custDataLst>
                  <p:tags r:id="rId17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1386" y="6463"/>
              <a:ext cx="828" cy="274"/>
              <a:chOff x="1407" y="3246"/>
              <a:chExt cx="828" cy="274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4" name="椭圆 73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5" name="椭圆 74"/>
                <p:cNvSpPr/>
                <p:nvPr>
                  <p:custDataLst>
                    <p:tags r:id="rId19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3" name="圆角矩形 49"/>
              <p:cNvSpPr/>
              <p:nvPr>
                <p:custDataLst>
                  <p:tags r:id="rId20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1386" y="7367"/>
              <a:ext cx="828" cy="274"/>
              <a:chOff x="1407" y="3246"/>
              <a:chExt cx="828" cy="274"/>
            </a:xfrm>
          </p:grpSpPr>
          <p:grpSp>
            <p:nvGrpSpPr>
              <p:cNvPr id="68" name="组合 6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0" name="椭圆 69"/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1" name="椭圆 70"/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9" name="圆角矩形 54"/>
              <p:cNvSpPr/>
              <p:nvPr>
                <p:custDataLst>
                  <p:tags r:id="rId23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1386" y="8271"/>
              <a:ext cx="828" cy="274"/>
              <a:chOff x="1407" y="3246"/>
              <a:chExt cx="828" cy="274"/>
            </a:xfrm>
          </p:grpSpPr>
          <p:grpSp>
            <p:nvGrpSpPr>
              <p:cNvPr id="64" name="组合 6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66" name="椭圆 65"/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67" name="椭圆 66"/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5" name="圆角矩形 59"/>
              <p:cNvSpPr/>
              <p:nvPr>
                <p:custDataLst>
                  <p:tags r:id="rId26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92" name="文本框 11"/>
          <p:cNvSpPr txBox="1"/>
          <p:nvPr>
            <p:custDataLst>
              <p:tags r:id="rId27"/>
            </p:custDataLst>
          </p:nvPr>
        </p:nvSpPr>
        <p:spPr>
          <a:xfrm>
            <a:off x="2698750" y="2111768"/>
            <a:ext cx="829119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数据标准化</a:t>
            </a:r>
            <a:r>
              <a:rPr lang="en-US" altLang="zh-CN" sz="2000" b="1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/</a:t>
            </a:r>
            <a:r>
              <a:rPr lang="zh-CN" altLang="en-US" sz="2000" b="1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归一化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：对数值型特征进行标准化处理，使其均值为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0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，方差为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1</a:t>
            </a:r>
            <a:endParaRPr lang="en-US" altLang="zh-CN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93" name="文本框 11"/>
          <p:cNvSpPr txBox="1"/>
          <p:nvPr>
            <p:custDataLst>
              <p:tags r:id="rId28"/>
            </p:custDataLst>
          </p:nvPr>
        </p:nvSpPr>
        <p:spPr>
          <a:xfrm>
            <a:off x="2698750" y="3429500"/>
            <a:ext cx="829119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数据类型转换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：将文本型数据转换为类别型数据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94" name="文本框 11"/>
          <p:cNvSpPr txBox="1"/>
          <p:nvPr>
            <p:custDataLst>
              <p:tags r:id="rId29"/>
            </p:custDataLst>
          </p:nvPr>
        </p:nvSpPr>
        <p:spPr>
          <a:xfrm>
            <a:off x="2698750" y="4570068"/>
            <a:ext cx="829119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去除掉不需要的特征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：去除掉赔率特征（难以用于赛前预测），去除掉完赛时间特征（数据泄露）等等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cxnSp>
        <p:nvCxnSpPr>
          <p:cNvPr id="95" name="直接连接符 94"/>
          <p:cNvCxnSpPr/>
          <p:nvPr>
            <p:custDataLst>
              <p:tags r:id="rId30"/>
            </p:custDataLst>
          </p:nvPr>
        </p:nvCxnSpPr>
        <p:spPr>
          <a:xfrm>
            <a:off x="2804160" y="3035161"/>
            <a:ext cx="7955280" cy="0"/>
          </a:xfrm>
          <a:prstGeom prst="line">
            <a:avLst/>
          </a:prstGeom>
          <a:noFill/>
          <a:ln w="19050" cap="flat" cmpd="sng" algn="ctr">
            <a:solidFill>
              <a:srgbClr val="4A66AC"/>
            </a:solidFill>
            <a:prstDash val="solid"/>
            <a:miter lim="800000"/>
          </a:ln>
          <a:effectLst/>
        </p:spPr>
      </p:cxnSp>
      <p:cxnSp>
        <p:nvCxnSpPr>
          <p:cNvPr id="96" name="直接连接符 95"/>
          <p:cNvCxnSpPr/>
          <p:nvPr>
            <p:custDataLst>
              <p:tags r:id="rId31"/>
            </p:custDataLst>
          </p:nvPr>
        </p:nvCxnSpPr>
        <p:spPr>
          <a:xfrm>
            <a:off x="2804160" y="4295108"/>
            <a:ext cx="7955280" cy="0"/>
          </a:xfrm>
          <a:prstGeom prst="line">
            <a:avLst/>
          </a:prstGeom>
          <a:noFill/>
          <a:ln w="19050" cap="flat" cmpd="sng" algn="ctr">
            <a:solidFill>
              <a:srgbClr val="4A66AC"/>
            </a:solidFill>
            <a:prstDash val="solid"/>
            <a:miter lim="800000"/>
          </a:ln>
          <a:effectLst/>
        </p:spPr>
      </p:cxnSp>
      <p:sp>
        <p:nvSpPr>
          <p:cNvPr id="2" name="文本框 1"/>
          <p:cNvSpPr txBox="1"/>
          <p:nvPr/>
        </p:nvSpPr>
        <p:spPr>
          <a:xfrm>
            <a:off x="4270626" y="692774"/>
            <a:ext cx="36507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数据预处理与特征工程</a:t>
            </a:r>
            <a:endParaRPr kumimoji="1" lang="zh-CN" altLang="en-US" sz="24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4333516" y="692774"/>
            <a:ext cx="35249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2800" b="1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pPr algn="ctr"/>
            <a:r>
              <a:rPr lang="zh-CN" altLang="en-US" sz="2400" dirty="0">
                <a:sym typeface="思源黑体 CN Regular" panose="020B0500000000000000" pitchFamily="34" charset="-122"/>
              </a:rPr>
              <a:t>数据预处理与特征工程</a:t>
            </a:r>
            <a:endParaRPr lang="zh-CN" altLang="en-US" sz="2400" dirty="0">
              <a:sym typeface="思源黑体 CN Regular" panose="020B0500000000000000" pitchFamily="34" charset="-122"/>
            </a:endParaRPr>
          </a:p>
        </p:txBody>
      </p:sp>
      <p:sp>
        <p:nvSpPr>
          <p:cNvPr id="145" name="任意多边形: 形状 144"/>
          <p:cNvSpPr/>
          <p:nvPr>
            <p:custDataLst>
              <p:tags r:id="rId1"/>
            </p:custDataLst>
          </p:nvPr>
        </p:nvSpPr>
        <p:spPr>
          <a:xfrm>
            <a:off x="1521902" y="1508199"/>
            <a:ext cx="2289094" cy="1225112"/>
          </a:xfrm>
          <a:custGeom>
            <a:avLst/>
            <a:gdLst>
              <a:gd name="connsiteX0" fmla="*/ 0 w 2754321"/>
              <a:gd name="connsiteY0" fmla="*/ 0 h 1474101"/>
              <a:gd name="connsiteX1" fmla="*/ 2754322 w 2754321"/>
              <a:gd name="connsiteY1" fmla="*/ 0 h 1474101"/>
              <a:gd name="connsiteX2" fmla="*/ 2754322 w 2754321"/>
              <a:gd name="connsiteY2" fmla="*/ 1474102 h 1474101"/>
              <a:gd name="connsiteX3" fmla="*/ 0 w 2754321"/>
              <a:gd name="connsiteY3" fmla="*/ 1474102 h 147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4321" h="1474101">
                <a:moveTo>
                  <a:pt x="0" y="0"/>
                </a:moveTo>
                <a:lnTo>
                  <a:pt x="2754322" y="0"/>
                </a:lnTo>
                <a:lnTo>
                  <a:pt x="2754322" y="1474102"/>
                </a:lnTo>
                <a:lnTo>
                  <a:pt x="0" y="1474102"/>
                </a:lnTo>
                <a:close/>
              </a:path>
            </a:pathLst>
          </a:custGeom>
          <a:solidFill>
            <a:srgbClr val="4A66AC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46" name="任意多边形: 形状 145"/>
          <p:cNvSpPr/>
          <p:nvPr>
            <p:custDataLst>
              <p:tags r:id="rId2"/>
            </p:custDataLst>
          </p:nvPr>
        </p:nvSpPr>
        <p:spPr>
          <a:xfrm>
            <a:off x="1741993" y="1196924"/>
            <a:ext cx="1848663" cy="1848663"/>
          </a:xfrm>
          <a:custGeom>
            <a:avLst/>
            <a:gdLst>
              <a:gd name="connsiteX0" fmla="*/ 1112189 w 2224378"/>
              <a:gd name="connsiteY0" fmla="*/ 2224379 h 2224378"/>
              <a:gd name="connsiteX1" fmla="*/ 679337 w 2224378"/>
              <a:gd name="connsiteY1" fmla="*/ 2136907 h 2224378"/>
              <a:gd name="connsiteX2" fmla="*/ 325841 w 2224378"/>
              <a:gd name="connsiteY2" fmla="*/ 1898538 h 2224378"/>
              <a:gd name="connsiteX3" fmla="*/ 87472 w 2224378"/>
              <a:gd name="connsiteY3" fmla="*/ 1545042 h 2224378"/>
              <a:gd name="connsiteX4" fmla="*/ 0 w 2224378"/>
              <a:gd name="connsiteY4" fmla="*/ 1112189 h 2224378"/>
              <a:gd name="connsiteX5" fmla="*/ 87472 w 2224378"/>
              <a:gd name="connsiteY5" fmla="*/ 679337 h 2224378"/>
              <a:gd name="connsiteX6" fmla="*/ 325841 w 2224378"/>
              <a:gd name="connsiteY6" fmla="*/ 325842 h 2224378"/>
              <a:gd name="connsiteX7" fmla="*/ 679337 w 2224378"/>
              <a:gd name="connsiteY7" fmla="*/ 87472 h 2224378"/>
              <a:gd name="connsiteX8" fmla="*/ 1112189 w 2224378"/>
              <a:gd name="connsiteY8" fmla="*/ 0 h 2224378"/>
              <a:gd name="connsiteX9" fmla="*/ 1545041 w 2224378"/>
              <a:gd name="connsiteY9" fmla="*/ 87472 h 2224378"/>
              <a:gd name="connsiteX10" fmla="*/ 1898537 w 2224378"/>
              <a:gd name="connsiteY10" fmla="*/ 325842 h 2224378"/>
              <a:gd name="connsiteX11" fmla="*/ 2136907 w 2224378"/>
              <a:gd name="connsiteY11" fmla="*/ 679337 h 2224378"/>
              <a:gd name="connsiteX12" fmla="*/ 2224379 w 2224378"/>
              <a:gd name="connsiteY12" fmla="*/ 1112189 h 2224378"/>
              <a:gd name="connsiteX13" fmla="*/ 2136907 w 2224378"/>
              <a:gd name="connsiteY13" fmla="*/ 1545042 h 2224378"/>
              <a:gd name="connsiteX14" fmla="*/ 1898537 w 2224378"/>
              <a:gd name="connsiteY14" fmla="*/ 1898538 h 2224378"/>
              <a:gd name="connsiteX15" fmla="*/ 1545041 w 2224378"/>
              <a:gd name="connsiteY15" fmla="*/ 2136907 h 2224378"/>
              <a:gd name="connsiteX16" fmla="*/ 1112189 w 2224378"/>
              <a:gd name="connsiteY16" fmla="*/ 2224379 h 2224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24378" h="2224378">
                <a:moveTo>
                  <a:pt x="1112189" y="2224379"/>
                </a:moveTo>
                <a:cubicBezTo>
                  <a:pt x="962194" y="2224379"/>
                  <a:pt x="816407" y="2194921"/>
                  <a:pt x="679337" y="2136907"/>
                </a:cubicBezTo>
                <a:cubicBezTo>
                  <a:pt x="546776" y="2080997"/>
                  <a:pt x="428043" y="2000739"/>
                  <a:pt x="325841" y="1898538"/>
                </a:cubicBezTo>
                <a:cubicBezTo>
                  <a:pt x="223640" y="1796336"/>
                  <a:pt x="143683" y="1677603"/>
                  <a:pt x="87472" y="1545042"/>
                </a:cubicBezTo>
                <a:cubicBezTo>
                  <a:pt x="29458" y="1407972"/>
                  <a:pt x="0" y="1262185"/>
                  <a:pt x="0" y="1112189"/>
                </a:cubicBezTo>
                <a:cubicBezTo>
                  <a:pt x="0" y="962194"/>
                  <a:pt x="29458" y="816407"/>
                  <a:pt x="87472" y="679337"/>
                </a:cubicBezTo>
                <a:cubicBezTo>
                  <a:pt x="143382" y="546776"/>
                  <a:pt x="223640" y="428043"/>
                  <a:pt x="325841" y="325842"/>
                </a:cubicBezTo>
                <a:cubicBezTo>
                  <a:pt x="428043" y="223640"/>
                  <a:pt x="546776" y="143683"/>
                  <a:pt x="679337" y="87472"/>
                </a:cubicBezTo>
                <a:cubicBezTo>
                  <a:pt x="816407" y="29458"/>
                  <a:pt x="962194" y="0"/>
                  <a:pt x="1112189" y="0"/>
                </a:cubicBezTo>
                <a:cubicBezTo>
                  <a:pt x="1262185" y="0"/>
                  <a:pt x="1407972" y="29458"/>
                  <a:pt x="1545041" y="87472"/>
                </a:cubicBezTo>
                <a:cubicBezTo>
                  <a:pt x="1677602" y="143382"/>
                  <a:pt x="1796336" y="223640"/>
                  <a:pt x="1898537" y="325842"/>
                </a:cubicBezTo>
                <a:cubicBezTo>
                  <a:pt x="2000738" y="428043"/>
                  <a:pt x="2080696" y="546776"/>
                  <a:pt x="2136907" y="679337"/>
                </a:cubicBezTo>
                <a:cubicBezTo>
                  <a:pt x="2194921" y="816407"/>
                  <a:pt x="2224379" y="962194"/>
                  <a:pt x="2224379" y="1112189"/>
                </a:cubicBezTo>
                <a:cubicBezTo>
                  <a:pt x="2224379" y="1262185"/>
                  <a:pt x="2194921" y="1407972"/>
                  <a:pt x="2136907" y="1545042"/>
                </a:cubicBezTo>
                <a:cubicBezTo>
                  <a:pt x="2080996" y="1677603"/>
                  <a:pt x="2000738" y="1796336"/>
                  <a:pt x="1898537" y="1898538"/>
                </a:cubicBezTo>
                <a:cubicBezTo>
                  <a:pt x="1796336" y="2000739"/>
                  <a:pt x="1677602" y="2080696"/>
                  <a:pt x="1545041" y="2136907"/>
                </a:cubicBezTo>
                <a:cubicBezTo>
                  <a:pt x="1407972" y="2194921"/>
                  <a:pt x="1262185" y="2224379"/>
                  <a:pt x="1112189" y="2224379"/>
                </a:cubicBezTo>
              </a:path>
            </a:pathLst>
          </a:custGeom>
          <a:solidFill>
            <a:sysClr val="window" lastClr="FFFFFF">
              <a:lumMod val="95000"/>
            </a:sysClr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47" name="任意多边形: 形状 146"/>
          <p:cNvSpPr/>
          <p:nvPr>
            <p:custDataLst>
              <p:tags r:id="rId3"/>
            </p:custDataLst>
          </p:nvPr>
        </p:nvSpPr>
        <p:spPr>
          <a:xfrm>
            <a:off x="1999306" y="1454486"/>
            <a:ext cx="1333535" cy="1333535"/>
          </a:xfrm>
          <a:custGeom>
            <a:avLst/>
            <a:gdLst>
              <a:gd name="connsiteX0" fmla="*/ 1604559 w 1604558"/>
              <a:gd name="connsiteY0" fmla="*/ 802279 h 1604558"/>
              <a:gd name="connsiteX1" fmla="*/ 1541434 w 1604558"/>
              <a:gd name="connsiteY1" fmla="*/ 1114594 h 1604558"/>
              <a:gd name="connsiteX2" fmla="*/ 1369496 w 1604558"/>
              <a:gd name="connsiteY2" fmla="*/ 1369496 h 1604558"/>
              <a:gd name="connsiteX3" fmla="*/ 1114594 w 1604558"/>
              <a:gd name="connsiteY3" fmla="*/ 1541435 h 1604558"/>
              <a:gd name="connsiteX4" fmla="*/ 802279 w 1604558"/>
              <a:gd name="connsiteY4" fmla="*/ 1604559 h 1604558"/>
              <a:gd name="connsiteX5" fmla="*/ 489965 w 1604558"/>
              <a:gd name="connsiteY5" fmla="*/ 1541435 h 1604558"/>
              <a:gd name="connsiteX6" fmla="*/ 235063 w 1604558"/>
              <a:gd name="connsiteY6" fmla="*/ 1369496 h 1604558"/>
              <a:gd name="connsiteX7" fmla="*/ 63124 w 1604558"/>
              <a:gd name="connsiteY7" fmla="*/ 1114594 h 1604558"/>
              <a:gd name="connsiteX8" fmla="*/ 0 w 1604558"/>
              <a:gd name="connsiteY8" fmla="*/ 802279 h 1604558"/>
              <a:gd name="connsiteX9" fmla="*/ 63124 w 1604558"/>
              <a:gd name="connsiteY9" fmla="*/ 489965 h 1604558"/>
              <a:gd name="connsiteX10" fmla="*/ 235063 w 1604558"/>
              <a:gd name="connsiteY10" fmla="*/ 235063 h 1604558"/>
              <a:gd name="connsiteX11" fmla="*/ 489965 w 1604558"/>
              <a:gd name="connsiteY11" fmla="*/ 63124 h 1604558"/>
              <a:gd name="connsiteX12" fmla="*/ 802279 w 1604558"/>
              <a:gd name="connsiteY12" fmla="*/ 0 h 1604558"/>
              <a:gd name="connsiteX13" fmla="*/ 1114594 w 1604558"/>
              <a:gd name="connsiteY13" fmla="*/ 63124 h 1604558"/>
              <a:gd name="connsiteX14" fmla="*/ 1369496 w 1604558"/>
              <a:gd name="connsiteY14" fmla="*/ 235063 h 1604558"/>
              <a:gd name="connsiteX15" fmla="*/ 1541434 w 1604558"/>
              <a:gd name="connsiteY15" fmla="*/ 489965 h 1604558"/>
              <a:gd name="connsiteX16" fmla="*/ 1604559 w 1604558"/>
              <a:gd name="connsiteY16" fmla="*/ 802279 h 160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04558" h="1604558">
                <a:moveTo>
                  <a:pt x="1604559" y="802279"/>
                </a:moveTo>
                <a:cubicBezTo>
                  <a:pt x="1604559" y="910492"/>
                  <a:pt x="1583217" y="1015699"/>
                  <a:pt x="1541434" y="1114594"/>
                </a:cubicBezTo>
                <a:cubicBezTo>
                  <a:pt x="1501155" y="1210182"/>
                  <a:pt x="1443141" y="1295851"/>
                  <a:pt x="1369496" y="1369496"/>
                </a:cubicBezTo>
                <a:cubicBezTo>
                  <a:pt x="1295851" y="1443141"/>
                  <a:pt x="1210182" y="1500855"/>
                  <a:pt x="1114594" y="1541435"/>
                </a:cubicBezTo>
                <a:cubicBezTo>
                  <a:pt x="1015700" y="1583217"/>
                  <a:pt x="910492" y="1604559"/>
                  <a:pt x="802279" y="1604559"/>
                </a:cubicBezTo>
                <a:cubicBezTo>
                  <a:pt x="694066" y="1604559"/>
                  <a:pt x="588859" y="1583217"/>
                  <a:pt x="489965" y="1541435"/>
                </a:cubicBezTo>
                <a:cubicBezTo>
                  <a:pt x="394376" y="1501155"/>
                  <a:pt x="308708" y="1443141"/>
                  <a:pt x="235063" y="1369496"/>
                </a:cubicBezTo>
                <a:cubicBezTo>
                  <a:pt x="161418" y="1295851"/>
                  <a:pt x="103704" y="1210182"/>
                  <a:pt x="63124" y="1114594"/>
                </a:cubicBezTo>
                <a:cubicBezTo>
                  <a:pt x="21342" y="1015699"/>
                  <a:pt x="0" y="910492"/>
                  <a:pt x="0" y="802279"/>
                </a:cubicBezTo>
                <a:cubicBezTo>
                  <a:pt x="0" y="694066"/>
                  <a:pt x="21342" y="588859"/>
                  <a:pt x="63124" y="489965"/>
                </a:cubicBezTo>
                <a:cubicBezTo>
                  <a:pt x="103404" y="394376"/>
                  <a:pt x="161418" y="308708"/>
                  <a:pt x="235063" y="235063"/>
                </a:cubicBezTo>
                <a:cubicBezTo>
                  <a:pt x="308708" y="161418"/>
                  <a:pt x="394376" y="103704"/>
                  <a:pt x="489965" y="63124"/>
                </a:cubicBezTo>
                <a:cubicBezTo>
                  <a:pt x="588859" y="21342"/>
                  <a:pt x="694066" y="0"/>
                  <a:pt x="802279" y="0"/>
                </a:cubicBezTo>
                <a:cubicBezTo>
                  <a:pt x="910492" y="0"/>
                  <a:pt x="1015700" y="21342"/>
                  <a:pt x="1114594" y="63124"/>
                </a:cubicBezTo>
                <a:cubicBezTo>
                  <a:pt x="1210182" y="103404"/>
                  <a:pt x="1295851" y="161418"/>
                  <a:pt x="1369496" y="235063"/>
                </a:cubicBezTo>
                <a:cubicBezTo>
                  <a:pt x="1443141" y="308708"/>
                  <a:pt x="1500854" y="394376"/>
                  <a:pt x="1541434" y="489965"/>
                </a:cubicBezTo>
                <a:cubicBezTo>
                  <a:pt x="1583517" y="588859"/>
                  <a:pt x="1604559" y="693766"/>
                  <a:pt x="1604559" y="802279"/>
                </a:cubicBezTo>
              </a:path>
            </a:pathLst>
          </a:custGeom>
          <a:noFill/>
          <a:ln w="178551" cap="flat">
            <a:solidFill>
              <a:srgbClr val="4A66AC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48" name="任意多边形: 形状 147"/>
          <p:cNvSpPr/>
          <p:nvPr>
            <p:custDataLst>
              <p:tags r:id="rId4"/>
            </p:custDataLst>
          </p:nvPr>
        </p:nvSpPr>
        <p:spPr>
          <a:xfrm>
            <a:off x="2054517" y="1509447"/>
            <a:ext cx="1223615" cy="1223615"/>
          </a:xfrm>
          <a:custGeom>
            <a:avLst/>
            <a:gdLst>
              <a:gd name="connsiteX0" fmla="*/ 1472298 w 1472298"/>
              <a:gd name="connsiteY0" fmla="*/ 736149 h 1472298"/>
              <a:gd name="connsiteX1" fmla="*/ 736149 w 1472298"/>
              <a:gd name="connsiteY1" fmla="*/ 1472298 h 1472298"/>
              <a:gd name="connsiteX2" fmla="*/ 0 w 1472298"/>
              <a:gd name="connsiteY2" fmla="*/ 736149 h 1472298"/>
              <a:gd name="connsiteX3" fmla="*/ 736149 w 1472298"/>
              <a:gd name="connsiteY3" fmla="*/ 0 h 1472298"/>
              <a:gd name="connsiteX4" fmla="*/ 1472298 w 1472298"/>
              <a:gd name="connsiteY4" fmla="*/ 736149 h 147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298" h="1472298">
                <a:moveTo>
                  <a:pt x="1472298" y="736149"/>
                </a:moveTo>
                <a:cubicBezTo>
                  <a:pt x="1472298" y="1142713"/>
                  <a:pt x="1142713" y="1472298"/>
                  <a:pt x="736149" y="1472298"/>
                </a:cubicBezTo>
                <a:cubicBezTo>
                  <a:pt x="329585" y="1472298"/>
                  <a:pt x="0" y="1142713"/>
                  <a:pt x="0" y="736149"/>
                </a:cubicBezTo>
                <a:cubicBezTo>
                  <a:pt x="0" y="329585"/>
                  <a:pt x="329585" y="0"/>
                  <a:pt x="736149" y="0"/>
                </a:cubicBezTo>
                <a:cubicBezTo>
                  <a:pt x="1142713" y="0"/>
                  <a:pt x="1472298" y="329585"/>
                  <a:pt x="1472298" y="736149"/>
                </a:cubicBezTo>
                <a:close/>
              </a:path>
            </a:pathLst>
          </a:custGeom>
          <a:solidFill>
            <a:sysClr val="window" lastClr="FFFFFF">
              <a:lumMod val="95000"/>
            </a:sysClr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49" name="任意多边形: 形状 148"/>
          <p:cNvSpPr/>
          <p:nvPr>
            <p:custDataLst>
              <p:tags r:id="rId5"/>
            </p:custDataLst>
          </p:nvPr>
        </p:nvSpPr>
        <p:spPr>
          <a:xfrm>
            <a:off x="2113474" y="1568405"/>
            <a:ext cx="1105700" cy="1105700"/>
          </a:xfrm>
          <a:custGeom>
            <a:avLst/>
            <a:gdLst>
              <a:gd name="connsiteX0" fmla="*/ 1330419 w 1330418"/>
              <a:gd name="connsiteY0" fmla="*/ 665209 h 1330418"/>
              <a:gd name="connsiteX1" fmla="*/ 665209 w 1330418"/>
              <a:gd name="connsiteY1" fmla="*/ 1330419 h 1330418"/>
              <a:gd name="connsiteX2" fmla="*/ 0 w 1330418"/>
              <a:gd name="connsiteY2" fmla="*/ 665209 h 1330418"/>
              <a:gd name="connsiteX3" fmla="*/ 665209 w 1330418"/>
              <a:gd name="connsiteY3" fmla="*/ 0 h 1330418"/>
              <a:gd name="connsiteX4" fmla="*/ 1330419 w 1330418"/>
              <a:gd name="connsiteY4" fmla="*/ 665209 h 1330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0418" h="1330418">
                <a:moveTo>
                  <a:pt x="1330419" y="665209"/>
                </a:moveTo>
                <a:cubicBezTo>
                  <a:pt x="1330419" y="1032595"/>
                  <a:pt x="1032594" y="1330419"/>
                  <a:pt x="665209" y="1330419"/>
                </a:cubicBezTo>
                <a:cubicBezTo>
                  <a:pt x="297824" y="1330419"/>
                  <a:pt x="0" y="1032594"/>
                  <a:pt x="0" y="665209"/>
                </a:cubicBezTo>
                <a:cubicBezTo>
                  <a:pt x="0" y="297824"/>
                  <a:pt x="297825" y="0"/>
                  <a:pt x="665209" y="0"/>
                </a:cubicBezTo>
                <a:cubicBezTo>
                  <a:pt x="1032595" y="0"/>
                  <a:pt x="1330419" y="297825"/>
                  <a:pt x="1330419" y="665209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50" name="任意多边形: 形状 149"/>
          <p:cNvSpPr/>
          <p:nvPr>
            <p:custDataLst>
              <p:tags r:id="rId6"/>
            </p:custDataLst>
          </p:nvPr>
        </p:nvSpPr>
        <p:spPr>
          <a:xfrm>
            <a:off x="2413007" y="3362106"/>
            <a:ext cx="506634" cy="506634"/>
          </a:xfrm>
          <a:custGeom>
            <a:avLst/>
            <a:gdLst>
              <a:gd name="connsiteX0" fmla="*/ 304800 w 609600"/>
              <a:gd name="connsiteY0" fmla="*/ 609600 h 609600"/>
              <a:gd name="connsiteX1" fmla="*/ 186066 w 609600"/>
              <a:gd name="connsiteY1" fmla="*/ 585553 h 609600"/>
              <a:gd name="connsiteX2" fmla="*/ 89276 w 609600"/>
              <a:gd name="connsiteY2" fmla="*/ 520324 h 609600"/>
              <a:gd name="connsiteX3" fmla="*/ 24047 w 609600"/>
              <a:gd name="connsiteY3" fmla="*/ 423534 h 609600"/>
              <a:gd name="connsiteX4" fmla="*/ 0 w 609600"/>
              <a:gd name="connsiteY4" fmla="*/ 304800 h 609600"/>
              <a:gd name="connsiteX5" fmla="*/ 24047 w 609600"/>
              <a:gd name="connsiteY5" fmla="*/ 186066 h 609600"/>
              <a:gd name="connsiteX6" fmla="*/ 89276 w 609600"/>
              <a:gd name="connsiteY6" fmla="*/ 89276 h 609600"/>
              <a:gd name="connsiteX7" fmla="*/ 186066 w 609600"/>
              <a:gd name="connsiteY7" fmla="*/ 24047 h 609600"/>
              <a:gd name="connsiteX8" fmla="*/ 304800 w 609600"/>
              <a:gd name="connsiteY8" fmla="*/ 0 h 609600"/>
              <a:gd name="connsiteX9" fmla="*/ 423534 w 609600"/>
              <a:gd name="connsiteY9" fmla="*/ 24047 h 609600"/>
              <a:gd name="connsiteX10" fmla="*/ 520324 w 609600"/>
              <a:gd name="connsiteY10" fmla="*/ 89276 h 609600"/>
              <a:gd name="connsiteX11" fmla="*/ 585553 w 609600"/>
              <a:gd name="connsiteY11" fmla="*/ 186066 h 609600"/>
              <a:gd name="connsiteX12" fmla="*/ 609600 w 609600"/>
              <a:gd name="connsiteY12" fmla="*/ 304800 h 609600"/>
              <a:gd name="connsiteX13" fmla="*/ 585553 w 609600"/>
              <a:gd name="connsiteY13" fmla="*/ 423534 h 609600"/>
              <a:gd name="connsiteX14" fmla="*/ 520324 w 609600"/>
              <a:gd name="connsiteY14" fmla="*/ 520324 h 609600"/>
              <a:gd name="connsiteX15" fmla="*/ 423534 w 609600"/>
              <a:gd name="connsiteY15" fmla="*/ 585553 h 609600"/>
              <a:gd name="connsiteX16" fmla="*/ 304800 w 609600"/>
              <a:gd name="connsiteY16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9600" h="609600">
                <a:moveTo>
                  <a:pt x="304800" y="609600"/>
                </a:moveTo>
                <a:cubicBezTo>
                  <a:pt x="263619" y="609600"/>
                  <a:pt x="223640" y="601484"/>
                  <a:pt x="186066" y="585553"/>
                </a:cubicBezTo>
                <a:cubicBezTo>
                  <a:pt x="149695" y="570222"/>
                  <a:pt x="117231" y="548279"/>
                  <a:pt x="89276" y="520324"/>
                </a:cubicBezTo>
                <a:cubicBezTo>
                  <a:pt x="61321" y="492369"/>
                  <a:pt x="39378" y="459905"/>
                  <a:pt x="24047" y="423534"/>
                </a:cubicBezTo>
                <a:cubicBezTo>
                  <a:pt x="8116" y="385960"/>
                  <a:pt x="0" y="345981"/>
                  <a:pt x="0" y="304800"/>
                </a:cubicBezTo>
                <a:cubicBezTo>
                  <a:pt x="0" y="263619"/>
                  <a:pt x="8116" y="223640"/>
                  <a:pt x="24047" y="186066"/>
                </a:cubicBezTo>
                <a:cubicBezTo>
                  <a:pt x="39378" y="149695"/>
                  <a:pt x="61321" y="117231"/>
                  <a:pt x="89276" y="89276"/>
                </a:cubicBezTo>
                <a:cubicBezTo>
                  <a:pt x="117231" y="61321"/>
                  <a:pt x="149695" y="39377"/>
                  <a:pt x="186066" y="24047"/>
                </a:cubicBezTo>
                <a:cubicBezTo>
                  <a:pt x="223640" y="8116"/>
                  <a:pt x="263619" y="0"/>
                  <a:pt x="304800" y="0"/>
                </a:cubicBezTo>
                <a:cubicBezTo>
                  <a:pt x="345981" y="0"/>
                  <a:pt x="385960" y="8116"/>
                  <a:pt x="423534" y="24047"/>
                </a:cubicBezTo>
                <a:cubicBezTo>
                  <a:pt x="459905" y="39377"/>
                  <a:pt x="492369" y="61321"/>
                  <a:pt x="520324" y="89276"/>
                </a:cubicBezTo>
                <a:cubicBezTo>
                  <a:pt x="548279" y="117231"/>
                  <a:pt x="570223" y="149695"/>
                  <a:pt x="585553" y="186066"/>
                </a:cubicBezTo>
                <a:cubicBezTo>
                  <a:pt x="601484" y="223640"/>
                  <a:pt x="609600" y="263619"/>
                  <a:pt x="609600" y="304800"/>
                </a:cubicBezTo>
                <a:cubicBezTo>
                  <a:pt x="609600" y="345981"/>
                  <a:pt x="601484" y="385960"/>
                  <a:pt x="585553" y="423534"/>
                </a:cubicBezTo>
                <a:cubicBezTo>
                  <a:pt x="570223" y="459905"/>
                  <a:pt x="548279" y="492369"/>
                  <a:pt x="520324" y="520324"/>
                </a:cubicBezTo>
                <a:cubicBezTo>
                  <a:pt x="492369" y="548279"/>
                  <a:pt x="459905" y="570222"/>
                  <a:pt x="423534" y="585553"/>
                </a:cubicBezTo>
                <a:cubicBezTo>
                  <a:pt x="385960" y="601484"/>
                  <a:pt x="345981" y="609600"/>
                  <a:pt x="304800" y="609600"/>
                </a:cubicBezTo>
              </a:path>
            </a:pathLst>
          </a:custGeom>
          <a:solidFill>
            <a:srgbClr val="606060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51" name="任意多边形: 形状 150"/>
          <p:cNvSpPr/>
          <p:nvPr>
            <p:custDataLst>
              <p:tags r:id="rId7"/>
            </p:custDataLst>
          </p:nvPr>
        </p:nvSpPr>
        <p:spPr>
          <a:xfrm>
            <a:off x="2454477" y="3403578"/>
            <a:ext cx="423693" cy="423693"/>
          </a:xfrm>
          <a:custGeom>
            <a:avLst/>
            <a:gdLst>
              <a:gd name="connsiteX0" fmla="*/ 509803 w 509803"/>
              <a:gd name="connsiteY0" fmla="*/ 254902 h 509803"/>
              <a:gd name="connsiteX1" fmla="*/ 489664 w 509803"/>
              <a:gd name="connsiteY1" fmla="*/ 354097 h 509803"/>
              <a:gd name="connsiteX2" fmla="*/ 434956 w 509803"/>
              <a:gd name="connsiteY2" fmla="*/ 434956 h 509803"/>
              <a:gd name="connsiteX3" fmla="*/ 354097 w 509803"/>
              <a:gd name="connsiteY3" fmla="*/ 489664 h 509803"/>
              <a:gd name="connsiteX4" fmla="*/ 254902 w 509803"/>
              <a:gd name="connsiteY4" fmla="*/ 509804 h 509803"/>
              <a:gd name="connsiteX5" fmla="*/ 155706 w 509803"/>
              <a:gd name="connsiteY5" fmla="*/ 489664 h 509803"/>
              <a:gd name="connsiteX6" fmla="*/ 74847 w 509803"/>
              <a:gd name="connsiteY6" fmla="*/ 434956 h 509803"/>
              <a:gd name="connsiteX7" fmla="*/ 20140 w 509803"/>
              <a:gd name="connsiteY7" fmla="*/ 354097 h 509803"/>
              <a:gd name="connsiteX8" fmla="*/ 0 w 509803"/>
              <a:gd name="connsiteY8" fmla="*/ 254902 h 509803"/>
              <a:gd name="connsiteX9" fmla="*/ 20140 w 509803"/>
              <a:gd name="connsiteY9" fmla="*/ 155707 h 509803"/>
              <a:gd name="connsiteX10" fmla="*/ 74847 w 509803"/>
              <a:gd name="connsiteY10" fmla="*/ 74847 h 509803"/>
              <a:gd name="connsiteX11" fmla="*/ 155706 w 509803"/>
              <a:gd name="connsiteY11" fmla="*/ 20140 h 509803"/>
              <a:gd name="connsiteX12" fmla="*/ 254902 w 509803"/>
              <a:gd name="connsiteY12" fmla="*/ 0 h 509803"/>
              <a:gd name="connsiteX13" fmla="*/ 354097 w 509803"/>
              <a:gd name="connsiteY13" fmla="*/ 20140 h 509803"/>
              <a:gd name="connsiteX14" fmla="*/ 434956 w 509803"/>
              <a:gd name="connsiteY14" fmla="*/ 74847 h 509803"/>
              <a:gd name="connsiteX15" fmla="*/ 489664 w 509803"/>
              <a:gd name="connsiteY15" fmla="*/ 155707 h 509803"/>
              <a:gd name="connsiteX16" fmla="*/ 509803 w 509803"/>
              <a:gd name="connsiteY16" fmla="*/ 254902 h 50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9803" h="509803">
                <a:moveTo>
                  <a:pt x="509803" y="254902"/>
                </a:moveTo>
                <a:cubicBezTo>
                  <a:pt x="509803" y="289169"/>
                  <a:pt x="503190" y="322535"/>
                  <a:pt x="489664" y="354097"/>
                </a:cubicBezTo>
                <a:cubicBezTo>
                  <a:pt x="476738" y="384457"/>
                  <a:pt x="458402" y="411811"/>
                  <a:pt x="434956" y="434956"/>
                </a:cubicBezTo>
                <a:cubicBezTo>
                  <a:pt x="411510" y="458402"/>
                  <a:pt x="384457" y="476738"/>
                  <a:pt x="354097" y="489664"/>
                </a:cubicBezTo>
                <a:cubicBezTo>
                  <a:pt x="322535" y="502890"/>
                  <a:pt x="289169" y="509804"/>
                  <a:pt x="254902" y="509804"/>
                </a:cubicBezTo>
                <a:cubicBezTo>
                  <a:pt x="220634" y="509804"/>
                  <a:pt x="187269" y="503191"/>
                  <a:pt x="155706" y="489664"/>
                </a:cubicBezTo>
                <a:cubicBezTo>
                  <a:pt x="125347" y="476738"/>
                  <a:pt x="97993" y="458402"/>
                  <a:pt x="74847" y="434956"/>
                </a:cubicBezTo>
                <a:cubicBezTo>
                  <a:pt x="51401" y="411510"/>
                  <a:pt x="33065" y="384457"/>
                  <a:pt x="20140" y="354097"/>
                </a:cubicBezTo>
                <a:cubicBezTo>
                  <a:pt x="6914" y="322535"/>
                  <a:pt x="0" y="289169"/>
                  <a:pt x="0" y="254902"/>
                </a:cubicBezTo>
                <a:cubicBezTo>
                  <a:pt x="0" y="220634"/>
                  <a:pt x="6613" y="187269"/>
                  <a:pt x="20140" y="155707"/>
                </a:cubicBezTo>
                <a:cubicBezTo>
                  <a:pt x="33065" y="125347"/>
                  <a:pt x="51401" y="97993"/>
                  <a:pt x="74847" y="74847"/>
                </a:cubicBezTo>
                <a:cubicBezTo>
                  <a:pt x="98294" y="51401"/>
                  <a:pt x="125347" y="33065"/>
                  <a:pt x="155706" y="20140"/>
                </a:cubicBezTo>
                <a:cubicBezTo>
                  <a:pt x="187269" y="6914"/>
                  <a:pt x="220634" y="0"/>
                  <a:pt x="254902" y="0"/>
                </a:cubicBezTo>
                <a:cubicBezTo>
                  <a:pt x="289169" y="0"/>
                  <a:pt x="322535" y="6613"/>
                  <a:pt x="354097" y="20140"/>
                </a:cubicBezTo>
                <a:cubicBezTo>
                  <a:pt x="384457" y="33065"/>
                  <a:pt x="411811" y="51401"/>
                  <a:pt x="434956" y="74847"/>
                </a:cubicBezTo>
                <a:cubicBezTo>
                  <a:pt x="458402" y="98294"/>
                  <a:pt x="476738" y="125347"/>
                  <a:pt x="489664" y="155707"/>
                </a:cubicBezTo>
                <a:cubicBezTo>
                  <a:pt x="502890" y="187269"/>
                  <a:pt x="509803" y="220634"/>
                  <a:pt x="509803" y="254902"/>
                </a:cubicBezTo>
              </a:path>
            </a:pathLst>
          </a:custGeom>
          <a:noFill/>
          <a:ln w="178551" cap="flat">
            <a:solidFill>
              <a:srgbClr val="4A66AC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52" name="任意多边形: 形状 151"/>
          <p:cNvSpPr/>
          <p:nvPr>
            <p:custDataLst>
              <p:tags r:id="rId8"/>
            </p:custDataLst>
          </p:nvPr>
        </p:nvSpPr>
        <p:spPr>
          <a:xfrm>
            <a:off x="2471966" y="3421066"/>
            <a:ext cx="388718" cy="388718"/>
          </a:xfrm>
          <a:custGeom>
            <a:avLst/>
            <a:gdLst>
              <a:gd name="connsiteX0" fmla="*/ 467721 w 467720"/>
              <a:gd name="connsiteY0" fmla="*/ 233860 h 467720"/>
              <a:gd name="connsiteX1" fmla="*/ 233860 w 467720"/>
              <a:gd name="connsiteY1" fmla="*/ 467721 h 467720"/>
              <a:gd name="connsiteX2" fmla="*/ 0 w 467720"/>
              <a:gd name="connsiteY2" fmla="*/ 233860 h 467720"/>
              <a:gd name="connsiteX3" fmla="*/ 233860 w 467720"/>
              <a:gd name="connsiteY3" fmla="*/ 0 h 467720"/>
              <a:gd name="connsiteX4" fmla="*/ 467721 w 467720"/>
              <a:gd name="connsiteY4" fmla="*/ 233860 h 46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720" h="467720">
                <a:moveTo>
                  <a:pt x="467721" y="233860"/>
                </a:moveTo>
                <a:cubicBezTo>
                  <a:pt x="467721" y="363018"/>
                  <a:pt x="363018" y="467721"/>
                  <a:pt x="233860" y="467721"/>
                </a:cubicBezTo>
                <a:cubicBezTo>
                  <a:pt x="104703" y="467721"/>
                  <a:pt x="0" y="363018"/>
                  <a:pt x="0" y="233860"/>
                </a:cubicBezTo>
                <a:cubicBezTo>
                  <a:pt x="0" y="104703"/>
                  <a:pt x="104703" y="0"/>
                  <a:pt x="233860" y="0"/>
                </a:cubicBezTo>
                <a:cubicBezTo>
                  <a:pt x="363018" y="0"/>
                  <a:pt x="467721" y="104703"/>
                  <a:pt x="467721" y="233860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53" name="任意多边形: 形状 152"/>
          <p:cNvSpPr/>
          <p:nvPr>
            <p:custDataLst>
              <p:tags r:id="rId9"/>
            </p:custDataLst>
          </p:nvPr>
        </p:nvSpPr>
        <p:spPr>
          <a:xfrm>
            <a:off x="2454477" y="1909407"/>
            <a:ext cx="423693" cy="423693"/>
          </a:xfrm>
          <a:custGeom>
            <a:avLst/>
            <a:gdLst>
              <a:gd name="connsiteX0" fmla="*/ 509803 w 509803"/>
              <a:gd name="connsiteY0" fmla="*/ 254902 h 509803"/>
              <a:gd name="connsiteX1" fmla="*/ 489664 w 509803"/>
              <a:gd name="connsiteY1" fmla="*/ 354097 h 509803"/>
              <a:gd name="connsiteX2" fmla="*/ 434956 w 509803"/>
              <a:gd name="connsiteY2" fmla="*/ 434956 h 509803"/>
              <a:gd name="connsiteX3" fmla="*/ 354097 w 509803"/>
              <a:gd name="connsiteY3" fmla="*/ 489664 h 509803"/>
              <a:gd name="connsiteX4" fmla="*/ 254902 w 509803"/>
              <a:gd name="connsiteY4" fmla="*/ 509804 h 509803"/>
              <a:gd name="connsiteX5" fmla="*/ 155706 w 509803"/>
              <a:gd name="connsiteY5" fmla="*/ 489664 h 509803"/>
              <a:gd name="connsiteX6" fmla="*/ 74847 w 509803"/>
              <a:gd name="connsiteY6" fmla="*/ 434956 h 509803"/>
              <a:gd name="connsiteX7" fmla="*/ 20140 w 509803"/>
              <a:gd name="connsiteY7" fmla="*/ 354097 h 509803"/>
              <a:gd name="connsiteX8" fmla="*/ 0 w 509803"/>
              <a:gd name="connsiteY8" fmla="*/ 254902 h 509803"/>
              <a:gd name="connsiteX9" fmla="*/ 20140 w 509803"/>
              <a:gd name="connsiteY9" fmla="*/ 155706 h 509803"/>
              <a:gd name="connsiteX10" fmla="*/ 74847 w 509803"/>
              <a:gd name="connsiteY10" fmla="*/ 74847 h 509803"/>
              <a:gd name="connsiteX11" fmla="*/ 155706 w 509803"/>
              <a:gd name="connsiteY11" fmla="*/ 20140 h 509803"/>
              <a:gd name="connsiteX12" fmla="*/ 254902 w 509803"/>
              <a:gd name="connsiteY12" fmla="*/ 0 h 509803"/>
              <a:gd name="connsiteX13" fmla="*/ 354097 w 509803"/>
              <a:gd name="connsiteY13" fmla="*/ 20140 h 509803"/>
              <a:gd name="connsiteX14" fmla="*/ 434956 w 509803"/>
              <a:gd name="connsiteY14" fmla="*/ 74847 h 509803"/>
              <a:gd name="connsiteX15" fmla="*/ 489664 w 509803"/>
              <a:gd name="connsiteY15" fmla="*/ 155706 h 509803"/>
              <a:gd name="connsiteX16" fmla="*/ 509803 w 509803"/>
              <a:gd name="connsiteY16" fmla="*/ 254902 h 50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9803" h="509803">
                <a:moveTo>
                  <a:pt x="509803" y="254902"/>
                </a:moveTo>
                <a:cubicBezTo>
                  <a:pt x="509803" y="289169"/>
                  <a:pt x="503190" y="322535"/>
                  <a:pt x="489664" y="354097"/>
                </a:cubicBezTo>
                <a:cubicBezTo>
                  <a:pt x="476738" y="384457"/>
                  <a:pt x="458402" y="411811"/>
                  <a:pt x="434956" y="434956"/>
                </a:cubicBezTo>
                <a:cubicBezTo>
                  <a:pt x="411510" y="458102"/>
                  <a:pt x="384457" y="476738"/>
                  <a:pt x="354097" y="489664"/>
                </a:cubicBezTo>
                <a:cubicBezTo>
                  <a:pt x="322535" y="502890"/>
                  <a:pt x="289169" y="509804"/>
                  <a:pt x="254902" y="509804"/>
                </a:cubicBezTo>
                <a:cubicBezTo>
                  <a:pt x="220634" y="509804"/>
                  <a:pt x="187269" y="503191"/>
                  <a:pt x="155706" y="489664"/>
                </a:cubicBezTo>
                <a:cubicBezTo>
                  <a:pt x="125347" y="476738"/>
                  <a:pt x="97993" y="458402"/>
                  <a:pt x="74847" y="434956"/>
                </a:cubicBezTo>
                <a:cubicBezTo>
                  <a:pt x="51702" y="411510"/>
                  <a:pt x="33065" y="384457"/>
                  <a:pt x="20140" y="354097"/>
                </a:cubicBezTo>
                <a:cubicBezTo>
                  <a:pt x="6914" y="322535"/>
                  <a:pt x="0" y="289169"/>
                  <a:pt x="0" y="254902"/>
                </a:cubicBezTo>
                <a:cubicBezTo>
                  <a:pt x="0" y="220634"/>
                  <a:pt x="6613" y="187269"/>
                  <a:pt x="20140" y="155706"/>
                </a:cubicBezTo>
                <a:cubicBezTo>
                  <a:pt x="33065" y="125347"/>
                  <a:pt x="51401" y="97993"/>
                  <a:pt x="74847" y="74847"/>
                </a:cubicBezTo>
                <a:cubicBezTo>
                  <a:pt x="98294" y="51702"/>
                  <a:pt x="125347" y="33065"/>
                  <a:pt x="155706" y="20140"/>
                </a:cubicBezTo>
                <a:cubicBezTo>
                  <a:pt x="187269" y="6914"/>
                  <a:pt x="220634" y="0"/>
                  <a:pt x="254902" y="0"/>
                </a:cubicBezTo>
                <a:cubicBezTo>
                  <a:pt x="289169" y="0"/>
                  <a:pt x="322535" y="6613"/>
                  <a:pt x="354097" y="20140"/>
                </a:cubicBezTo>
                <a:cubicBezTo>
                  <a:pt x="384457" y="33065"/>
                  <a:pt x="411811" y="51401"/>
                  <a:pt x="434956" y="74847"/>
                </a:cubicBezTo>
                <a:cubicBezTo>
                  <a:pt x="458102" y="98294"/>
                  <a:pt x="476738" y="125347"/>
                  <a:pt x="489664" y="155706"/>
                </a:cubicBezTo>
                <a:cubicBezTo>
                  <a:pt x="502890" y="186968"/>
                  <a:pt x="509803" y="220334"/>
                  <a:pt x="509803" y="254902"/>
                </a:cubicBezTo>
              </a:path>
            </a:pathLst>
          </a:custGeom>
          <a:noFill/>
          <a:ln w="178551" cap="flat">
            <a:solidFill>
              <a:srgbClr val="4A66AC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54" name="任意多边形: 形状 153"/>
          <p:cNvSpPr/>
          <p:nvPr>
            <p:custDataLst>
              <p:tags r:id="rId10"/>
            </p:custDataLst>
          </p:nvPr>
        </p:nvSpPr>
        <p:spPr>
          <a:xfrm>
            <a:off x="2471966" y="1926895"/>
            <a:ext cx="388718" cy="388718"/>
          </a:xfrm>
          <a:custGeom>
            <a:avLst/>
            <a:gdLst>
              <a:gd name="connsiteX0" fmla="*/ 467721 w 467720"/>
              <a:gd name="connsiteY0" fmla="*/ 233860 h 467720"/>
              <a:gd name="connsiteX1" fmla="*/ 233860 w 467720"/>
              <a:gd name="connsiteY1" fmla="*/ 467721 h 467720"/>
              <a:gd name="connsiteX2" fmla="*/ 0 w 467720"/>
              <a:gd name="connsiteY2" fmla="*/ 233860 h 467720"/>
              <a:gd name="connsiteX3" fmla="*/ 233860 w 467720"/>
              <a:gd name="connsiteY3" fmla="*/ 0 h 467720"/>
              <a:gd name="connsiteX4" fmla="*/ 467721 w 467720"/>
              <a:gd name="connsiteY4" fmla="*/ 233860 h 46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720" h="467720">
                <a:moveTo>
                  <a:pt x="467721" y="233860"/>
                </a:moveTo>
                <a:cubicBezTo>
                  <a:pt x="467721" y="363018"/>
                  <a:pt x="363018" y="467721"/>
                  <a:pt x="233860" y="467721"/>
                </a:cubicBezTo>
                <a:cubicBezTo>
                  <a:pt x="104703" y="467721"/>
                  <a:pt x="0" y="363018"/>
                  <a:pt x="0" y="233860"/>
                </a:cubicBezTo>
                <a:cubicBezTo>
                  <a:pt x="0" y="104703"/>
                  <a:pt x="104703" y="0"/>
                  <a:pt x="233860" y="0"/>
                </a:cubicBezTo>
                <a:cubicBezTo>
                  <a:pt x="363018" y="0"/>
                  <a:pt x="467721" y="104703"/>
                  <a:pt x="467721" y="233860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55" name="任意多边形: 形状 154"/>
          <p:cNvSpPr/>
          <p:nvPr>
            <p:custDataLst>
              <p:tags r:id="rId11"/>
            </p:custDataLst>
          </p:nvPr>
        </p:nvSpPr>
        <p:spPr>
          <a:xfrm>
            <a:off x="2666323" y="2122004"/>
            <a:ext cx="2497" cy="1414726"/>
          </a:xfrm>
          <a:custGeom>
            <a:avLst/>
            <a:gdLst>
              <a:gd name="connsiteX0" fmla="*/ 0 w 3005"/>
              <a:gd name="connsiteY0" fmla="*/ 0 h 1702250"/>
              <a:gd name="connsiteX1" fmla="*/ 0 w 3005"/>
              <a:gd name="connsiteY1" fmla="*/ 1702251 h 170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05" h="1702250">
                <a:moveTo>
                  <a:pt x="0" y="0"/>
                </a:moveTo>
                <a:lnTo>
                  <a:pt x="0" y="1702251"/>
                </a:lnTo>
              </a:path>
            </a:pathLst>
          </a:custGeom>
          <a:ln w="105176" cap="rnd">
            <a:solidFill>
              <a:srgbClr val="FFFFFF"/>
            </a:solidFill>
            <a:prstDash val="solid"/>
            <a:bevel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grpSp>
        <p:nvGrpSpPr>
          <p:cNvPr id="156" name="组合 155"/>
          <p:cNvGrpSpPr/>
          <p:nvPr>
            <p:custDataLst>
              <p:tags r:id="rId12"/>
            </p:custDataLst>
          </p:nvPr>
        </p:nvGrpSpPr>
        <p:grpSpPr>
          <a:xfrm>
            <a:off x="2600748" y="3526489"/>
            <a:ext cx="126159" cy="154137"/>
            <a:chOff x="1934918" y="4278943"/>
            <a:chExt cx="150281" cy="183609"/>
          </a:xfrm>
          <a:solidFill>
            <a:srgbClr val="4A66AC"/>
          </a:solidFill>
        </p:grpSpPr>
        <p:sp>
          <p:nvSpPr>
            <p:cNvPr id="157" name="任意多边形: 形状 156"/>
            <p:cNvSpPr/>
            <p:nvPr>
              <p:custDataLst>
                <p:tags r:id="rId13"/>
              </p:custDataLst>
            </p:nvPr>
          </p:nvSpPr>
          <p:spPr>
            <a:xfrm>
              <a:off x="1934918" y="4278943"/>
              <a:ext cx="81538" cy="183609"/>
            </a:xfrm>
            <a:custGeom>
              <a:avLst/>
              <a:gdLst>
                <a:gd name="connsiteX0" fmla="*/ 10821 w 82362"/>
                <a:gd name="connsiteY0" fmla="*/ 174343 h 185464"/>
                <a:gd name="connsiteX1" fmla="*/ 0 w 82362"/>
                <a:gd name="connsiteY1" fmla="*/ 142781 h 185464"/>
                <a:gd name="connsiteX2" fmla="*/ 0 w 82362"/>
                <a:gd name="connsiteY2" fmla="*/ 42684 h 185464"/>
                <a:gd name="connsiteX3" fmla="*/ 10821 w 82362"/>
                <a:gd name="connsiteY3" fmla="*/ 11122 h 185464"/>
                <a:gd name="connsiteX4" fmla="*/ 41181 w 82362"/>
                <a:gd name="connsiteY4" fmla="*/ 0 h 185464"/>
                <a:gd name="connsiteX5" fmla="*/ 71541 w 82362"/>
                <a:gd name="connsiteY5" fmla="*/ 11122 h 185464"/>
                <a:gd name="connsiteX6" fmla="*/ 82362 w 82362"/>
                <a:gd name="connsiteY6" fmla="*/ 42684 h 185464"/>
                <a:gd name="connsiteX7" fmla="*/ 82362 w 82362"/>
                <a:gd name="connsiteY7" fmla="*/ 142781 h 185464"/>
                <a:gd name="connsiteX8" fmla="*/ 71541 w 82362"/>
                <a:gd name="connsiteY8" fmla="*/ 174343 h 185464"/>
                <a:gd name="connsiteX9" fmla="*/ 41181 w 82362"/>
                <a:gd name="connsiteY9" fmla="*/ 185465 h 185464"/>
                <a:gd name="connsiteX10" fmla="*/ 10821 w 82362"/>
                <a:gd name="connsiteY10" fmla="*/ 174343 h 185464"/>
                <a:gd name="connsiteX11" fmla="*/ 51702 w 82362"/>
                <a:gd name="connsiteY11" fmla="*/ 154504 h 185464"/>
                <a:gd name="connsiteX12" fmla="*/ 55309 w 82362"/>
                <a:gd name="connsiteY12" fmla="*/ 142480 h 185464"/>
                <a:gd name="connsiteX13" fmla="*/ 55309 w 82362"/>
                <a:gd name="connsiteY13" fmla="*/ 42684 h 185464"/>
                <a:gd name="connsiteX14" fmla="*/ 51702 w 82362"/>
                <a:gd name="connsiteY14" fmla="*/ 30660 h 185464"/>
                <a:gd name="connsiteX15" fmla="*/ 41482 w 82362"/>
                <a:gd name="connsiteY15" fmla="*/ 26452 h 185464"/>
                <a:gd name="connsiteX16" fmla="*/ 31261 w 82362"/>
                <a:gd name="connsiteY16" fmla="*/ 30660 h 185464"/>
                <a:gd name="connsiteX17" fmla="*/ 27654 w 82362"/>
                <a:gd name="connsiteY17" fmla="*/ 42684 h 185464"/>
                <a:gd name="connsiteX18" fmla="*/ 27654 w 82362"/>
                <a:gd name="connsiteY18" fmla="*/ 142480 h 185464"/>
                <a:gd name="connsiteX19" fmla="*/ 31261 w 82362"/>
                <a:gd name="connsiteY19" fmla="*/ 154504 h 185464"/>
                <a:gd name="connsiteX20" fmla="*/ 41482 w 82362"/>
                <a:gd name="connsiteY20" fmla="*/ 158712 h 185464"/>
                <a:gd name="connsiteX21" fmla="*/ 51702 w 82362"/>
                <a:gd name="connsiteY21" fmla="*/ 154504 h 1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2362" h="185464">
                  <a:moveTo>
                    <a:pt x="10821" y="174343"/>
                  </a:moveTo>
                  <a:cubicBezTo>
                    <a:pt x="3607" y="166828"/>
                    <a:pt x="0" y="156308"/>
                    <a:pt x="0" y="142781"/>
                  </a:cubicBezTo>
                  <a:lnTo>
                    <a:pt x="0" y="42684"/>
                  </a:lnTo>
                  <a:cubicBezTo>
                    <a:pt x="0" y="29157"/>
                    <a:pt x="3607" y="18637"/>
                    <a:pt x="10821" y="11122"/>
                  </a:cubicBezTo>
                  <a:cubicBezTo>
                    <a:pt x="18036" y="3607"/>
                    <a:pt x="28256" y="0"/>
                    <a:pt x="41181" y="0"/>
                  </a:cubicBezTo>
                  <a:cubicBezTo>
                    <a:pt x="54107" y="0"/>
                    <a:pt x="64327" y="3607"/>
                    <a:pt x="71541" y="11122"/>
                  </a:cubicBezTo>
                  <a:cubicBezTo>
                    <a:pt x="78755" y="18637"/>
                    <a:pt x="82362" y="29157"/>
                    <a:pt x="82362" y="42684"/>
                  </a:cubicBezTo>
                  <a:lnTo>
                    <a:pt x="82362" y="142781"/>
                  </a:lnTo>
                  <a:cubicBezTo>
                    <a:pt x="82362" y="156308"/>
                    <a:pt x="78755" y="166828"/>
                    <a:pt x="71541" y="174343"/>
                  </a:cubicBezTo>
                  <a:cubicBezTo>
                    <a:pt x="64327" y="181858"/>
                    <a:pt x="54107" y="185465"/>
                    <a:pt x="41181" y="185465"/>
                  </a:cubicBezTo>
                  <a:cubicBezTo>
                    <a:pt x="28256" y="185465"/>
                    <a:pt x="18036" y="181557"/>
                    <a:pt x="10821" y="174343"/>
                  </a:cubicBezTo>
                  <a:close/>
                  <a:moveTo>
                    <a:pt x="51702" y="154504"/>
                  </a:moveTo>
                  <a:cubicBezTo>
                    <a:pt x="54107" y="151799"/>
                    <a:pt x="55309" y="147590"/>
                    <a:pt x="55309" y="142480"/>
                  </a:cubicBezTo>
                  <a:lnTo>
                    <a:pt x="55309" y="42684"/>
                  </a:lnTo>
                  <a:cubicBezTo>
                    <a:pt x="55309" y="37574"/>
                    <a:pt x="54107" y="33666"/>
                    <a:pt x="51702" y="30660"/>
                  </a:cubicBezTo>
                  <a:cubicBezTo>
                    <a:pt x="49297" y="27654"/>
                    <a:pt x="45990" y="26452"/>
                    <a:pt x="41482" y="26452"/>
                  </a:cubicBezTo>
                  <a:cubicBezTo>
                    <a:pt x="37273" y="26452"/>
                    <a:pt x="33666" y="27955"/>
                    <a:pt x="31261" y="30660"/>
                  </a:cubicBezTo>
                  <a:cubicBezTo>
                    <a:pt x="28857" y="33366"/>
                    <a:pt x="27654" y="37574"/>
                    <a:pt x="27654" y="42684"/>
                  </a:cubicBezTo>
                  <a:lnTo>
                    <a:pt x="27654" y="142480"/>
                  </a:lnTo>
                  <a:cubicBezTo>
                    <a:pt x="27654" y="147590"/>
                    <a:pt x="28857" y="151498"/>
                    <a:pt x="31261" y="154504"/>
                  </a:cubicBezTo>
                  <a:cubicBezTo>
                    <a:pt x="33666" y="157209"/>
                    <a:pt x="36973" y="158712"/>
                    <a:pt x="41482" y="158712"/>
                  </a:cubicBezTo>
                  <a:cubicBezTo>
                    <a:pt x="45690" y="159013"/>
                    <a:pt x="49297" y="157510"/>
                    <a:pt x="51702" y="154504"/>
                  </a:cubicBezTo>
                  <a:close/>
                </a:path>
              </a:pathLst>
            </a:custGeom>
            <a:grpFill/>
            <a:ln w="3006" cap="flat">
              <a:noFill/>
              <a:prstDash val="solid"/>
              <a:miter/>
            </a:ln>
            <a:effectLst/>
          </p:spPr>
          <p:txBody>
            <a:bodyPr lIns="90526" tIns="45263" rIns="90526" bIns="45263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8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  <p:sp>
          <p:nvSpPr>
            <p:cNvPr id="158" name="任意多边形: 形状 157"/>
            <p:cNvSpPr/>
            <p:nvPr>
              <p:custDataLst>
                <p:tags r:id="rId14"/>
              </p:custDataLst>
            </p:nvPr>
          </p:nvSpPr>
          <p:spPr>
            <a:xfrm>
              <a:off x="2032824" y="4281027"/>
              <a:ext cx="52375" cy="179443"/>
            </a:xfrm>
            <a:custGeom>
              <a:avLst/>
              <a:gdLst>
                <a:gd name="connsiteX0" fmla="*/ 52604 w 52904"/>
                <a:gd name="connsiteY0" fmla="*/ 181257 h 181256"/>
                <a:gd name="connsiteX1" fmla="*/ 25250 w 52904"/>
                <a:gd name="connsiteY1" fmla="*/ 181257 h 181256"/>
                <a:gd name="connsiteX2" fmla="*/ 25250 w 52904"/>
                <a:gd name="connsiteY2" fmla="*/ 29759 h 181256"/>
                <a:gd name="connsiteX3" fmla="*/ 0 w 52904"/>
                <a:gd name="connsiteY3" fmla="*/ 43886 h 181256"/>
                <a:gd name="connsiteX4" fmla="*/ 0 w 52904"/>
                <a:gd name="connsiteY4" fmla="*/ 14729 h 181256"/>
                <a:gd name="connsiteX5" fmla="*/ 24047 w 52904"/>
                <a:gd name="connsiteY5" fmla="*/ 0 h 181256"/>
                <a:gd name="connsiteX6" fmla="*/ 52904 w 52904"/>
                <a:gd name="connsiteY6" fmla="*/ 0 h 181256"/>
                <a:gd name="connsiteX7" fmla="*/ 52604 w 52904"/>
                <a:gd name="connsiteY7" fmla="*/ 181257 h 18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04" h="181256">
                  <a:moveTo>
                    <a:pt x="52604" y="181257"/>
                  </a:moveTo>
                  <a:lnTo>
                    <a:pt x="25250" y="181257"/>
                  </a:lnTo>
                  <a:lnTo>
                    <a:pt x="25250" y="29759"/>
                  </a:lnTo>
                  <a:lnTo>
                    <a:pt x="0" y="43886"/>
                  </a:lnTo>
                  <a:lnTo>
                    <a:pt x="0" y="14729"/>
                  </a:lnTo>
                  <a:lnTo>
                    <a:pt x="24047" y="0"/>
                  </a:lnTo>
                  <a:lnTo>
                    <a:pt x="52904" y="0"/>
                  </a:lnTo>
                  <a:lnTo>
                    <a:pt x="52604" y="181257"/>
                  </a:lnTo>
                  <a:close/>
                </a:path>
              </a:pathLst>
            </a:custGeom>
            <a:grpFill/>
            <a:ln w="3006" cap="flat">
              <a:noFill/>
              <a:prstDash val="solid"/>
              <a:miter/>
            </a:ln>
            <a:effectLst/>
          </p:spPr>
          <p:txBody>
            <a:bodyPr lIns="90526" tIns="45263" rIns="90526" bIns="45263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8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159" name="任意多边形: 形状 158"/>
          <p:cNvSpPr/>
          <p:nvPr>
            <p:custDataLst>
              <p:tags r:id="rId15"/>
            </p:custDataLst>
          </p:nvPr>
        </p:nvSpPr>
        <p:spPr>
          <a:xfrm>
            <a:off x="3810247" y="1508199"/>
            <a:ext cx="2289094" cy="1225112"/>
          </a:xfrm>
          <a:custGeom>
            <a:avLst/>
            <a:gdLst>
              <a:gd name="connsiteX0" fmla="*/ 0 w 2754321"/>
              <a:gd name="connsiteY0" fmla="*/ 0 h 1474101"/>
              <a:gd name="connsiteX1" fmla="*/ 2754322 w 2754321"/>
              <a:gd name="connsiteY1" fmla="*/ 0 h 1474101"/>
              <a:gd name="connsiteX2" fmla="*/ 2754322 w 2754321"/>
              <a:gd name="connsiteY2" fmla="*/ 1474102 h 1474101"/>
              <a:gd name="connsiteX3" fmla="*/ 0 w 2754321"/>
              <a:gd name="connsiteY3" fmla="*/ 1474102 h 147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4321" h="1474101">
                <a:moveTo>
                  <a:pt x="0" y="0"/>
                </a:moveTo>
                <a:lnTo>
                  <a:pt x="2754322" y="0"/>
                </a:lnTo>
                <a:lnTo>
                  <a:pt x="2754322" y="1474102"/>
                </a:lnTo>
                <a:lnTo>
                  <a:pt x="0" y="1474102"/>
                </a:lnTo>
                <a:close/>
              </a:path>
            </a:pathLst>
          </a:custGeom>
          <a:solidFill>
            <a:srgbClr val="629DD1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0" name="任意多边形: 形状 159"/>
          <p:cNvSpPr/>
          <p:nvPr>
            <p:custDataLst>
              <p:tags r:id="rId16"/>
            </p:custDataLst>
          </p:nvPr>
        </p:nvSpPr>
        <p:spPr>
          <a:xfrm>
            <a:off x="4030337" y="1196924"/>
            <a:ext cx="1848663" cy="1848663"/>
          </a:xfrm>
          <a:custGeom>
            <a:avLst/>
            <a:gdLst>
              <a:gd name="connsiteX0" fmla="*/ 1112189 w 2224378"/>
              <a:gd name="connsiteY0" fmla="*/ 2224379 h 2224378"/>
              <a:gd name="connsiteX1" fmla="*/ 679337 w 2224378"/>
              <a:gd name="connsiteY1" fmla="*/ 2136907 h 2224378"/>
              <a:gd name="connsiteX2" fmla="*/ 325842 w 2224378"/>
              <a:gd name="connsiteY2" fmla="*/ 1898538 h 2224378"/>
              <a:gd name="connsiteX3" fmla="*/ 87472 w 2224378"/>
              <a:gd name="connsiteY3" fmla="*/ 1545042 h 2224378"/>
              <a:gd name="connsiteX4" fmla="*/ 0 w 2224378"/>
              <a:gd name="connsiteY4" fmla="*/ 1112189 h 2224378"/>
              <a:gd name="connsiteX5" fmla="*/ 87472 w 2224378"/>
              <a:gd name="connsiteY5" fmla="*/ 679337 h 2224378"/>
              <a:gd name="connsiteX6" fmla="*/ 325842 w 2224378"/>
              <a:gd name="connsiteY6" fmla="*/ 325842 h 2224378"/>
              <a:gd name="connsiteX7" fmla="*/ 679337 w 2224378"/>
              <a:gd name="connsiteY7" fmla="*/ 87472 h 2224378"/>
              <a:gd name="connsiteX8" fmla="*/ 1112189 w 2224378"/>
              <a:gd name="connsiteY8" fmla="*/ 0 h 2224378"/>
              <a:gd name="connsiteX9" fmla="*/ 1545041 w 2224378"/>
              <a:gd name="connsiteY9" fmla="*/ 87472 h 2224378"/>
              <a:gd name="connsiteX10" fmla="*/ 1898537 w 2224378"/>
              <a:gd name="connsiteY10" fmla="*/ 325842 h 2224378"/>
              <a:gd name="connsiteX11" fmla="*/ 2136907 w 2224378"/>
              <a:gd name="connsiteY11" fmla="*/ 679337 h 2224378"/>
              <a:gd name="connsiteX12" fmla="*/ 2224379 w 2224378"/>
              <a:gd name="connsiteY12" fmla="*/ 1112189 h 2224378"/>
              <a:gd name="connsiteX13" fmla="*/ 2136907 w 2224378"/>
              <a:gd name="connsiteY13" fmla="*/ 1545042 h 2224378"/>
              <a:gd name="connsiteX14" fmla="*/ 1898537 w 2224378"/>
              <a:gd name="connsiteY14" fmla="*/ 1898538 h 2224378"/>
              <a:gd name="connsiteX15" fmla="*/ 1545041 w 2224378"/>
              <a:gd name="connsiteY15" fmla="*/ 2136907 h 2224378"/>
              <a:gd name="connsiteX16" fmla="*/ 1112189 w 2224378"/>
              <a:gd name="connsiteY16" fmla="*/ 2224379 h 2224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24378" h="2224378">
                <a:moveTo>
                  <a:pt x="1112189" y="2224379"/>
                </a:moveTo>
                <a:cubicBezTo>
                  <a:pt x="962194" y="2224379"/>
                  <a:pt x="816407" y="2194921"/>
                  <a:pt x="679337" y="2136907"/>
                </a:cubicBezTo>
                <a:cubicBezTo>
                  <a:pt x="546776" y="2080997"/>
                  <a:pt x="428043" y="2000739"/>
                  <a:pt x="325842" y="1898538"/>
                </a:cubicBezTo>
                <a:cubicBezTo>
                  <a:pt x="223640" y="1796336"/>
                  <a:pt x="143683" y="1677603"/>
                  <a:pt x="87472" y="1545042"/>
                </a:cubicBezTo>
                <a:cubicBezTo>
                  <a:pt x="29458" y="1407972"/>
                  <a:pt x="0" y="1262185"/>
                  <a:pt x="0" y="1112189"/>
                </a:cubicBezTo>
                <a:cubicBezTo>
                  <a:pt x="0" y="962194"/>
                  <a:pt x="29458" y="816407"/>
                  <a:pt x="87472" y="679337"/>
                </a:cubicBezTo>
                <a:cubicBezTo>
                  <a:pt x="143382" y="546776"/>
                  <a:pt x="223640" y="428043"/>
                  <a:pt x="325842" y="325842"/>
                </a:cubicBezTo>
                <a:cubicBezTo>
                  <a:pt x="428043" y="223640"/>
                  <a:pt x="546776" y="143683"/>
                  <a:pt x="679337" y="87472"/>
                </a:cubicBezTo>
                <a:cubicBezTo>
                  <a:pt x="816407" y="29458"/>
                  <a:pt x="962194" y="0"/>
                  <a:pt x="1112189" y="0"/>
                </a:cubicBezTo>
                <a:cubicBezTo>
                  <a:pt x="1262185" y="0"/>
                  <a:pt x="1407972" y="29458"/>
                  <a:pt x="1545041" y="87472"/>
                </a:cubicBezTo>
                <a:cubicBezTo>
                  <a:pt x="1677602" y="143382"/>
                  <a:pt x="1796336" y="223640"/>
                  <a:pt x="1898537" y="325842"/>
                </a:cubicBezTo>
                <a:cubicBezTo>
                  <a:pt x="2000738" y="428043"/>
                  <a:pt x="2080696" y="546776"/>
                  <a:pt x="2136907" y="679337"/>
                </a:cubicBezTo>
                <a:cubicBezTo>
                  <a:pt x="2194921" y="816407"/>
                  <a:pt x="2224379" y="962194"/>
                  <a:pt x="2224379" y="1112189"/>
                </a:cubicBezTo>
                <a:cubicBezTo>
                  <a:pt x="2224379" y="1262185"/>
                  <a:pt x="2194921" y="1407972"/>
                  <a:pt x="2136907" y="1545042"/>
                </a:cubicBezTo>
                <a:cubicBezTo>
                  <a:pt x="2080997" y="1677603"/>
                  <a:pt x="2000738" y="1796336"/>
                  <a:pt x="1898537" y="1898538"/>
                </a:cubicBezTo>
                <a:cubicBezTo>
                  <a:pt x="1796336" y="2000739"/>
                  <a:pt x="1677602" y="2080696"/>
                  <a:pt x="1545041" y="2136907"/>
                </a:cubicBezTo>
                <a:cubicBezTo>
                  <a:pt x="1407972" y="2194921"/>
                  <a:pt x="1262185" y="2224379"/>
                  <a:pt x="1112189" y="2224379"/>
                </a:cubicBezTo>
              </a:path>
            </a:pathLst>
          </a:custGeom>
          <a:solidFill>
            <a:sysClr val="window" lastClr="FFFFFF">
              <a:lumMod val="95000"/>
            </a:sysClr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1" name="任意多边形: 形状 160"/>
          <p:cNvSpPr/>
          <p:nvPr>
            <p:custDataLst>
              <p:tags r:id="rId17"/>
            </p:custDataLst>
          </p:nvPr>
        </p:nvSpPr>
        <p:spPr>
          <a:xfrm>
            <a:off x="4287652" y="1454486"/>
            <a:ext cx="1333535" cy="1333535"/>
          </a:xfrm>
          <a:custGeom>
            <a:avLst/>
            <a:gdLst>
              <a:gd name="connsiteX0" fmla="*/ 1604559 w 1604558"/>
              <a:gd name="connsiteY0" fmla="*/ 802279 h 1604558"/>
              <a:gd name="connsiteX1" fmla="*/ 1541435 w 1604558"/>
              <a:gd name="connsiteY1" fmla="*/ 1114594 h 1604558"/>
              <a:gd name="connsiteX2" fmla="*/ 1369496 w 1604558"/>
              <a:gd name="connsiteY2" fmla="*/ 1369496 h 1604558"/>
              <a:gd name="connsiteX3" fmla="*/ 1114594 w 1604558"/>
              <a:gd name="connsiteY3" fmla="*/ 1541435 h 1604558"/>
              <a:gd name="connsiteX4" fmla="*/ 802279 w 1604558"/>
              <a:gd name="connsiteY4" fmla="*/ 1604559 h 1604558"/>
              <a:gd name="connsiteX5" fmla="*/ 489965 w 1604558"/>
              <a:gd name="connsiteY5" fmla="*/ 1541435 h 1604558"/>
              <a:gd name="connsiteX6" fmla="*/ 235063 w 1604558"/>
              <a:gd name="connsiteY6" fmla="*/ 1369496 h 1604558"/>
              <a:gd name="connsiteX7" fmla="*/ 63124 w 1604558"/>
              <a:gd name="connsiteY7" fmla="*/ 1114594 h 1604558"/>
              <a:gd name="connsiteX8" fmla="*/ 0 w 1604558"/>
              <a:gd name="connsiteY8" fmla="*/ 802279 h 1604558"/>
              <a:gd name="connsiteX9" fmla="*/ 63124 w 1604558"/>
              <a:gd name="connsiteY9" fmla="*/ 489965 h 1604558"/>
              <a:gd name="connsiteX10" fmla="*/ 235063 w 1604558"/>
              <a:gd name="connsiteY10" fmla="*/ 235063 h 1604558"/>
              <a:gd name="connsiteX11" fmla="*/ 489965 w 1604558"/>
              <a:gd name="connsiteY11" fmla="*/ 63124 h 1604558"/>
              <a:gd name="connsiteX12" fmla="*/ 802279 w 1604558"/>
              <a:gd name="connsiteY12" fmla="*/ 0 h 1604558"/>
              <a:gd name="connsiteX13" fmla="*/ 1114594 w 1604558"/>
              <a:gd name="connsiteY13" fmla="*/ 63124 h 1604558"/>
              <a:gd name="connsiteX14" fmla="*/ 1369496 w 1604558"/>
              <a:gd name="connsiteY14" fmla="*/ 235063 h 1604558"/>
              <a:gd name="connsiteX15" fmla="*/ 1541435 w 1604558"/>
              <a:gd name="connsiteY15" fmla="*/ 489965 h 1604558"/>
              <a:gd name="connsiteX16" fmla="*/ 1604559 w 1604558"/>
              <a:gd name="connsiteY16" fmla="*/ 802279 h 160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04558" h="1604558">
                <a:moveTo>
                  <a:pt x="1604559" y="802279"/>
                </a:moveTo>
                <a:cubicBezTo>
                  <a:pt x="1604559" y="910492"/>
                  <a:pt x="1583216" y="1015699"/>
                  <a:pt x="1541435" y="1114594"/>
                </a:cubicBezTo>
                <a:cubicBezTo>
                  <a:pt x="1501155" y="1210182"/>
                  <a:pt x="1443141" y="1295851"/>
                  <a:pt x="1369496" y="1369496"/>
                </a:cubicBezTo>
                <a:cubicBezTo>
                  <a:pt x="1295851" y="1443141"/>
                  <a:pt x="1210182" y="1500855"/>
                  <a:pt x="1114594" y="1541435"/>
                </a:cubicBezTo>
                <a:cubicBezTo>
                  <a:pt x="1015700" y="1583217"/>
                  <a:pt x="910492" y="1604559"/>
                  <a:pt x="802279" y="1604559"/>
                </a:cubicBezTo>
                <a:cubicBezTo>
                  <a:pt x="694066" y="1604559"/>
                  <a:pt x="588859" y="1583217"/>
                  <a:pt x="489965" y="1541435"/>
                </a:cubicBezTo>
                <a:cubicBezTo>
                  <a:pt x="394376" y="1501155"/>
                  <a:pt x="308708" y="1443141"/>
                  <a:pt x="235063" y="1369496"/>
                </a:cubicBezTo>
                <a:cubicBezTo>
                  <a:pt x="161418" y="1295851"/>
                  <a:pt x="103704" y="1210182"/>
                  <a:pt x="63124" y="1114594"/>
                </a:cubicBezTo>
                <a:cubicBezTo>
                  <a:pt x="21342" y="1015699"/>
                  <a:pt x="0" y="910492"/>
                  <a:pt x="0" y="802279"/>
                </a:cubicBezTo>
                <a:cubicBezTo>
                  <a:pt x="0" y="694066"/>
                  <a:pt x="21342" y="588859"/>
                  <a:pt x="63124" y="489965"/>
                </a:cubicBezTo>
                <a:cubicBezTo>
                  <a:pt x="103404" y="394376"/>
                  <a:pt x="161418" y="308708"/>
                  <a:pt x="235063" y="235063"/>
                </a:cubicBezTo>
                <a:cubicBezTo>
                  <a:pt x="308708" y="161418"/>
                  <a:pt x="394376" y="103704"/>
                  <a:pt x="489965" y="63124"/>
                </a:cubicBezTo>
                <a:cubicBezTo>
                  <a:pt x="588859" y="21342"/>
                  <a:pt x="694066" y="0"/>
                  <a:pt x="802279" y="0"/>
                </a:cubicBezTo>
                <a:cubicBezTo>
                  <a:pt x="910492" y="0"/>
                  <a:pt x="1015700" y="21342"/>
                  <a:pt x="1114594" y="63124"/>
                </a:cubicBezTo>
                <a:cubicBezTo>
                  <a:pt x="1210182" y="103404"/>
                  <a:pt x="1295851" y="161418"/>
                  <a:pt x="1369496" y="235063"/>
                </a:cubicBezTo>
                <a:cubicBezTo>
                  <a:pt x="1443141" y="308708"/>
                  <a:pt x="1500855" y="394376"/>
                  <a:pt x="1541435" y="489965"/>
                </a:cubicBezTo>
                <a:cubicBezTo>
                  <a:pt x="1583517" y="588859"/>
                  <a:pt x="1604559" y="693766"/>
                  <a:pt x="1604559" y="802279"/>
                </a:cubicBezTo>
              </a:path>
            </a:pathLst>
          </a:custGeom>
          <a:noFill/>
          <a:ln w="178551" cap="flat">
            <a:solidFill>
              <a:srgbClr val="629DD1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2" name="任意多边形: 形状 161"/>
          <p:cNvSpPr/>
          <p:nvPr>
            <p:custDataLst>
              <p:tags r:id="rId18"/>
            </p:custDataLst>
          </p:nvPr>
        </p:nvSpPr>
        <p:spPr>
          <a:xfrm>
            <a:off x="4342861" y="1509447"/>
            <a:ext cx="1223615" cy="1223615"/>
          </a:xfrm>
          <a:custGeom>
            <a:avLst/>
            <a:gdLst>
              <a:gd name="connsiteX0" fmla="*/ 1472298 w 1472298"/>
              <a:gd name="connsiteY0" fmla="*/ 736149 h 1472298"/>
              <a:gd name="connsiteX1" fmla="*/ 736149 w 1472298"/>
              <a:gd name="connsiteY1" fmla="*/ 1472298 h 1472298"/>
              <a:gd name="connsiteX2" fmla="*/ 0 w 1472298"/>
              <a:gd name="connsiteY2" fmla="*/ 736149 h 1472298"/>
              <a:gd name="connsiteX3" fmla="*/ 736149 w 1472298"/>
              <a:gd name="connsiteY3" fmla="*/ 0 h 1472298"/>
              <a:gd name="connsiteX4" fmla="*/ 1472298 w 1472298"/>
              <a:gd name="connsiteY4" fmla="*/ 736149 h 147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298" h="1472298">
                <a:moveTo>
                  <a:pt x="1472298" y="736149"/>
                </a:moveTo>
                <a:cubicBezTo>
                  <a:pt x="1472298" y="1142713"/>
                  <a:pt x="1142713" y="1472298"/>
                  <a:pt x="736149" y="1472298"/>
                </a:cubicBezTo>
                <a:cubicBezTo>
                  <a:pt x="329585" y="1472298"/>
                  <a:pt x="0" y="1142713"/>
                  <a:pt x="0" y="736149"/>
                </a:cubicBezTo>
                <a:cubicBezTo>
                  <a:pt x="0" y="329585"/>
                  <a:pt x="329585" y="0"/>
                  <a:pt x="736149" y="0"/>
                </a:cubicBezTo>
                <a:cubicBezTo>
                  <a:pt x="1142713" y="0"/>
                  <a:pt x="1472298" y="329585"/>
                  <a:pt x="1472298" y="736149"/>
                </a:cubicBezTo>
                <a:close/>
              </a:path>
            </a:pathLst>
          </a:custGeom>
          <a:solidFill>
            <a:sysClr val="window" lastClr="FFFFFF">
              <a:lumMod val="95000"/>
            </a:sysClr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3" name="任意多边形: 形状 162"/>
          <p:cNvSpPr/>
          <p:nvPr>
            <p:custDataLst>
              <p:tags r:id="rId19"/>
            </p:custDataLst>
          </p:nvPr>
        </p:nvSpPr>
        <p:spPr>
          <a:xfrm>
            <a:off x="4401819" y="1568405"/>
            <a:ext cx="1105700" cy="1105700"/>
          </a:xfrm>
          <a:custGeom>
            <a:avLst/>
            <a:gdLst>
              <a:gd name="connsiteX0" fmla="*/ 1330419 w 1330418"/>
              <a:gd name="connsiteY0" fmla="*/ 665209 h 1330418"/>
              <a:gd name="connsiteX1" fmla="*/ 665209 w 1330418"/>
              <a:gd name="connsiteY1" fmla="*/ 1330419 h 1330418"/>
              <a:gd name="connsiteX2" fmla="*/ 0 w 1330418"/>
              <a:gd name="connsiteY2" fmla="*/ 665209 h 1330418"/>
              <a:gd name="connsiteX3" fmla="*/ 665209 w 1330418"/>
              <a:gd name="connsiteY3" fmla="*/ 0 h 1330418"/>
              <a:gd name="connsiteX4" fmla="*/ 1330419 w 1330418"/>
              <a:gd name="connsiteY4" fmla="*/ 665209 h 1330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0418" h="1330418">
                <a:moveTo>
                  <a:pt x="1330419" y="665209"/>
                </a:moveTo>
                <a:cubicBezTo>
                  <a:pt x="1330419" y="1032595"/>
                  <a:pt x="1032595" y="1330419"/>
                  <a:pt x="665209" y="1330419"/>
                </a:cubicBezTo>
                <a:cubicBezTo>
                  <a:pt x="297825" y="1330419"/>
                  <a:pt x="0" y="1032594"/>
                  <a:pt x="0" y="665209"/>
                </a:cubicBezTo>
                <a:cubicBezTo>
                  <a:pt x="0" y="297824"/>
                  <a:pt x="297824" y="0"/>
                  <a:pt x="665209" y="0"/>
                </a:cubicBezTo>
                <a:cubicBezTo>
                  <a:pt x="1032594" y="0"/>
                  <a:pt x="1330419" y="297825"/>
                  <a:pt x="1330419" y="665209"/>
                </a:cubicBezTo>
                <a:close/>
              </a:path>
            </a:pathLst>
          </a:custGeom>
          <a:solidFill>
            <a:srgbClr val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4" name="任意多边形: 形状 163"/>
          <p:cNvSpPr/>
          <p:nvPr>
            <p:custDataLst>
              <p:tags r:id="rId20"/>
            </p:custDataLst>
          </p:nvPr>
        </p:nvSpPr>
        <p:spPr>
          <a:xfrm>
            <a:off x="4416058" y="1582644"/>
            <a:ext cx="1077220" cy="1077220"/>
          </a:xfrm>
          <a:custGeom>
            <a:avLst/>
            <a:gdLst>
              <a:gd name="connsiteX0" fmla="*/ 1296151 w 1296151"/>
              <a:gd name="connsiteY0" fmla="*/ 648076 h 1296151"/>
              <a:gd name="connsiteX1" fmla="*/ 648076 w 1296151"/>
              <a:gd name="connsiteY1" fmla="*/ 1296151 h 1296151"/>
              <a:gd name="connsiteX2" fmla="*/ 0 w 1296151"/>
              <a:gd name="connsiteY2" fmla="*/ 648076 h 1296151"/>
              <a:gd name="connsiteX3" fmla="*/ 648076 w 1296151"/>
              <a:gd name="connsiteY3" fmla="*/ 0 h 1296151"/>
              <a:gd name="connsiteX4" fmla="*/ 1296151 w 1296151"/>
              <a:gd name="connsiteY4" fmla="*/ 648076 h 1296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6151" h="1296151">
                <a:moveTo>
                  <a:pt x="1296151" y="648076"/>
                </a:moveTo>
                <a:cubicBezTo>
                  <a:pt x="1296151" y="1005998"/>
                  <a:pt x="1005998" y="1296151"/>
                  <a:pt x="648076" y="1296151"/>
                </a:cubicBezTo>
                <a:cubicBezTo>
                  <a:pt x="290153" y="1296151"/>
                  <a:pt x="0" y="1005998"/>
                  <a:pt x="0" y="648076"/>
                </a:cubicBezTo>
                <a:cubicBezTo>
                  <a:pt x="0" y="290153"/>
                  <a:pt x="290154" y="0"/>
                  <a:pt x="648076" y="0"/>
                </a:cubicBezTo>
                <a:cubicBezTo>
                  <a:pt x="1005998" y="0"/>
                  <a:pt x="1296151" y="290153"/>
                  <a:pt x="1296151" y="648076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5" name="任意多边形: 形状 164"/>
          <p:cNvSpPr/>
          <p:nvPr>
            <p:custDataLst>
              <p:tags r:id="rId21"/>
            </p:custDataLst>
          </p:nvPr>
        </p:nvSpPr>
        <p:spPr>
          <a:xfrm>
            <a:off x="4701352" y="3362106"/>
            <a:ext cx="506634" cy="506634"/>
          </a:xfrm>
          <a:custGeom>
            <a:avLst/>
            <a:gdLst>
              <a:gd name="connsiteX0" fmla="*/ 304800 w 609600"/>
              <a:gd name="connsiteY0" fmla="*/ 609600 h 609600"/>
              <a:gd name="connsiteX1" fmla="*/ 186066 w 609600"/>
              <a:gd name="connsiteY1" fmla="*/ 585553 h 609600"/>
              <a:gd name="connsiteX2" fmla="*/ 89276 w 609600"/>
              <a:gd name="connsiteY2" fmla="*/ 520324 h 609600"/>
              <a:gd name="connsiteX3" fmla="*/ 24047 w 609600"/>
              <a:gd name="connsiteY3" fmla="*/ 423534 h 609600"/>
              <a:gd name="connsiteX4" fmla="*/ 0 w 609600"/>
              <a:gd name="connsiteY4" fmla="*/ 304800 h 609600"/>
              <a:gd name="connsiteX5" fmla="*/ 24047 w 609600"/>
              <a:gd name="connsiteY5" fmla="*/ 186066 h 609600"/>
              <a:gd name="connsiteX6" fmla="*/ 89276 w 609600"/>
              <a:gd name="connsiteY6" fmla="*/ 89276 h 609600"/>
              <a:gd name="connsiteX7" fmla="*/ 186066 w 609600"/>
              <a:gd name="connsiteY7" fmla="*/ 24047 h 609600"/>
              <a:gd name="connsiteX8" fmla="*/ 304800 w 609600"/>
              <a:gd name="connsiteY8" fmla="*/ 0 h 609600"/>
              <a:gd name="connsiteX9" fmla="*/ 423534 w 609600"/>
              <a:gd name="connsiteY9" fmla="*/ 24047 h 609600"/>
              <a:gd name="connsiteX10" fmla="*/ 520324 w 609600"/>
              <a:gd name="connsiteY10" fmla="*/ 89276 h 609600"/>
              <a:gd name="connsiteX11" fmla="*/ 585553 w 609600"/>
              <a:gd name="connsiteY11" fmla="*/ 186066 h 609600"/>
              <a:gd name="connsiteX12" fmla="*/ 609600 w 609600"/>
              <a:gd name="connsiteY12" fmla="*/ 304800 h 609600"/>
              <a:gd name="connsiteX13" fmla="*/ 585553 w 609600"/>
              <a:gd name="connsiteY13" fmla="*/ 423534 h 609600"/>
              <a:gd name="connsiteX14" fmla="*/ 520324 w 609600"/>
              <a:gd name="connsiteY14" fmla="*/ 520324 h 609600"/>
              <a:gd name="connsiteX15" fmla="*/ 423534 w 609600"/>
              <a:gd name="connsiteY15" fmla="*/ 585553 h 609600"/>
              <a:gd name="connsiteX16" fmla="*/ 304800 w 609600"/>
              <a:gd name="connsiteY16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9600" h="609600">
                <a:moveTo>
                  <a:pt x="304800" y="609600"/>
                </a:moveTo>
                <a:cubicBezTo>
                  <a:pt x="263619" y="609600"/>
                  <a:pt x="223640" y="601484"/>
                  <a:pt x="186066" y="585553"/>
                </a:cubicBezTo>
                <a:cubicBezTo>
                  <a:pt x="149695" y="570222"/>
                  <a:pt x="117231" y="548279"/>
                  <a:pt x="89276" y="520324"/>
                </a:cubicBezTo>
                <a:cubicBezTo>
                  <a:pt x="61321" y="492369"/>
                  <a:pt x="39377" y="459905"/>
                  <a:pt x="24047" y="423534"/>
                </a:cubicBezTo>
                <a:cubicBezTo>
                  <a:pt x="8116" y="385960"/>
                  <a:pt x="0" y="345981"/>
                  <a:pt x="0" y="304800"/>
                </a:cubicBezTo>
                <a:cubicBezTo>
                  <a:pt x="0" y="263619"/>
                  <a:pt x="8116" y="223640"/>
                  <a:pt x="24047" y="186066"/>
                </a:cubicBezTo>
                <a:cubicBezTo>
                  <a:pt x="39377" y="149695"/>
                  <a:pt x="61321" y="117231"/>
                  <a:pt x="89276" y="89276"/>
                </a:cubicBezTo>
                <a:cubicBezTo>
                  <a:pt x="117231" y="61321"/>
                  <a:pt x="149695" y="39377"/>
                  <a:pt x="186066" y="24047"/>
                </a:cubicBezTo>
                <a:cubicBezTo>
                  <a:pt x="223640" y="8116"/>
                  <a:pt x="263619" y="0"/>
                  <a:pt x="304800" y="0"/>
                </a:cubicBezTo>
                <a:cubicBezTo>
                  <a:pt x="345981" y="0"/>
                  <a:pt x="385960" y="8116"/>
                  <a:pt x="423534" y="24047"/>
                </a:cubicBezTo>
                <a:cubicBezTo>
                  <a:pt x="459905" y="39377"/>
                  <a:pt x="492369" y="61321"/>
                  <a:pt x="520324" y="89276"/>
                </a:cubicBezTo>
                <a:cubicBezTo>
                  <a:pt x="548279" y="117231"/>
                  <a:pt x="570223" y="149695"/>
                  <a:pt x="585553" y="186066"/>
                </a:cubicBezTo>
                <a:cubicBezTo>
                  <a:pt x="601484" y="223640"/>
                  <a:pt x="609600" y="263619"/>
                  <a:pt x="609600" y="304800"/>
                </a:cubicBezTo>
                <a:cubicBezTo>
                  <a:pt x="609600" y="345981"/>
                  <a:pt x="601484" y="385960"/>
                  <a:pt x="585553" y="423534"/>
                </a:cubicBezTo>
                <a:cubicBezTo>
                  <a:pt x="570223" y="459905"/>
                  <a:pt x="548279" y="492369"/>
                  <a:pt x="520324" y="520324"/>
                </a:cubicBezTo>
                <a:cubicBezTo>
                  <a:pt x="492369" y="548279"/>
                  <a:pt x="459905" y="570222"/>
                  <a:pt x="423534" y="585553"/>
                </a:cubicBezTo>
                <a:cubicBezTo>
                  <a:pt x="385960" y="601484"/>
                  <a:pt x="345981" y="609600"/>
                  <a:pt x="304800" y="609600"/>
                </a:cubicBezTo>
              </a:path>
            </a:pathLst>
          </a:custGeom>
          <a:solidFill>
            <a:srgbClr val="606060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6" name="任意多边形: 形状 165"/>
          <p:cNvSpPr/>
          <p:nvPr>
            <p:custDataLst>
              <p:tags r:id="rId22"/>
            </p:custDataLst>
          </p:nvPr>
        </p:nvSpPr>
        <p:spPr>
          <a:xfrm>
            <a:off x="4742822" y="3403578"/>
            <a:ext cx="423693" cy="423693"/>
          </a:xfrm>
          <a:custGeom>
            <a:avLst/>
            <a:gdLst>
              <a:gd name="connsiteX0" fmla="*/ 509804 w 509803"/>
              <a:gd name="connsiteY0" fmla="*/ 254902 h 509803"/>
              <a:gd name="connsiteX1" fmla="*/ 489664 w 509803"/>
              <a:gd name="connsiteY1" fmla="*/ 354097 h 509803"/>
              <a:gd name="connsiteX2" fmla="*/ 434956 w 509803"/>
              <a:gd name="connsiteY2" fmla="*/ 434956 h 509803"/>
              <a:gd name="connsiteX3" fmla="*/ 354097 w 509803"/>
              <a:gd name="connsiteY3" fmla="*/ 489664 h 509803"/>
              <a:gd name="connsiteX4" fmla="*/ 254902 w 509803"/>
              <a:gd name="connsiteY4" fmla="*/ 509804 h 509803"/>
              <a:gd name="connsiteX5" fmla="*/ 155707 w 509803"/>
              <a:gd name="connsiteY5" fmla="*/ 489664 h 509803"/>
              <a:gd name="connsiteX6" fmla="*/ 74847 w 509803"/>
              <a:gd name="connsiteY6" fmla="*/ 434956 h 509803"/>
              <a:gd name="connsiteX7" fmla="*/ 20140 w 509803"/>
              <a:gd name="connsiteY7" fmla="*/ 354097 h 509803"/>
              <a:gd name="connsiteX8" fmla="*/ 0 w 509803"/>
              <a:gd name="connsiteY8" fmla="*/ 254902 h 509803"/>
              <a:gd name="connsiteX9" fmla="*/ 20140 w 509803"/>
              <a:gd name="connsiteY9" fmla="*/ 155707 h 509803"/>
              <a:gd name="connsiteX10" fmla="*/ 74847 w 509803"/>
              <a:gd name="connsiteY10" fmla="*/ 74847 h 509803"/>
              <a:gd name="connsiteX11" fmla="*/ 155707 w 509803"/>
              <a:gd name="connsiteY11" fmla="*/ 20140 h 509803"/>
              <a:gd name="connsiteX12" fmla="*/ 254902 w 509803"/>
              <a:gd name="connsiteY12" fmla="*/ 0 h 509803"/>
              <a:gd name="connsiteX13" fmla="*/ 354097 w 509803"/>
              <a:gd name="connsiteY13" fmla="*/ 20140 h 509803"/>
              <a:gd name="connsiteX14" fmla="*/ 434956 w 509803"/>
              <a:gd name="connsiteY14" fmla="*/ 74847 h 509803"/>
              <a:gd name="connsiteX15" fmla="*/ 489664 w 509803"/>
              <a:gd name="connsiteY15" fmla="*/ 155707 h 509803"/>
              <a:gd name="connsiteX16" fmla="*/ 509804 w 509803"/>
              <a:gd name="connsiteY16" fmla="*/ 254902 h 50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9803" h="509803">
                <a:moveTo>
                  <a:pt x="509804" y="254902"/>
                </a:moveTo>
                <a:cubicBezTo>
                  <a:pt x="509804" y="289169"/>
                  <a:pt x="503191" y="322535"/>
                  <a:pt x="489664" y="354097"/>
                </a:cubicBezTo>
                <a:cubicBezTo>
                  <a:pt x="476739" y="384457"/>
                  <a:pt x="458402" y="411811"/>
                  <a:pt x="434956" y="434956"/>
                </a:cubicBezTo>
                <a:cubicBezTo>
                  <a:pt x="411510" y="458402"/>
                  <a:pt x="384457" y="476738"/>
                  <a:pt x="354097" y="489664"/>
                </a:cubicBezTo>
                <a:cubicBezTo>
                  <a:pt x="322535" y="502890"/>
                  <a:pt x="289169" y="509804"/>
                  <a:pt x="254902" y="509804"/>
                </a:cubicBezTo>
                <a:cubicBezTo>
                  <a:pt x="220634" y="509804"/>
                  <a:pt x="187269" y="503191"/>
                  <a:pt x="155707" y="489664"/>
                </a:cubicBezTo>
                <a:cubicBezTo>
                  <a:pt x="125347" y="476738"/>
                  <a:pt x="97993" y="458402"/>
                  <a:pt x="74847" y="434956"/>
                </a:cubicBezTo>
                <a:cubicBezTo>
                  <a:pt x="51401" y="411510"/>
                  <a:pt x="33065" y="384457"/>
                  <a:pt x="20140" y="354097"/>
                </a:cubicBezTo>
                <a:cubicBezTo>
                  <a:pt x="6914" y="322535"/>
                  <a:pt x="0" y="289169"/>
                  <a:pt x="0" y="254902"/>
                </a:cubicBezTo>
                <a:cubicBezTo>
                  <a:pt x="0" y="220634"/>
                  <a:pt x="6613" y="187269"/>
                  <a:pt x="20140" y="155707"/>
                </a:cubicBezTo>
                <a:cubicBezTo>
                  <a:pt x="33065" y="125347"/>
                  <a:pt x="51401" y="97993"/>
                  <a:pt x="74847" y="74847"/>
                </a:cubicBezTo>
                <a:cubicBezTo>
                  <a:pt x="98294" y="51401"/>
                  <a:pt x="125347" y="33065"/>
                  <a:pt x="155707" y="20140"/>
                </a:cubicBezTo>
                <a:cubicBezTo>
                  <a:pt x="187269" y="6914"/>
                  <a:pt x="220634" y="0"/>
                  <a:pt x="254902" y="0"/>
                </a:cubicBezTo>
                <a:cubicBezTo>
                  <a:pt x="289169" y="0"/>
                  <a:pt x="322535" y="6613"/>
                  <a:pt x="354097" y="20140"/>
                </a:cubicBezTo>
                <a:cubicBezTo>
                  <a:pt x="384457" y="33065"/>
                  <a:pt x="411811" y="51401"/>
                  <a:pt x="434956" y="74847"/>
                </a:cubicBezTo>
                <a:cubicBezTo>
                  <a:pt x="458402" y="98294"/>
                  <a:pt x="476739" y="125347"/>
                  <a:pt x="489664" y="155707"/>
                </a:cubicBezTo>
                <a:cubicBezTo>
                  <a:pt x="502890" y="187269"/>
                  <a:pt x="509804" y="220634"/>
                  <a:pt x="509804" y="254902"/>
                </a:cubicBezTo>
              </a:path>
            </a:pathLst>
          </a:custGeom>
          <a:noFill/>
          <a:ln w="178551" cap="flat">
            <a:solidFill>
              <a:srgbClr val="629DD1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7" name="任意多边形: 形状 166"/>
          <p:cNvSpPr/>
          <p:nvPr>
            <p:custDataLst>
              <p:tags r:id="rId23"/>
            </p:custDataLst>
          </p:nvPr>
        </p:nvSpPr>
        <p:spPr>
          <a:xfrm>
            <a:off x="4779045" y="3439801"/>
            <a:ext cx="351245" cy="351245"/>
          </a:xfrm>
          <a:custGeom>
            <a:avLst/>
            <a:gdLst>
              <a:gd name="connsiteX0" fmla="*/ 422632 w 422631"/>
              <a:gd name="connsiteY0" fmla="*/ 211316 h 422631"/>
              <a:gd name="connsiteX1" fmla="*/ 211316 w 422631"/>
              <a:gd name="connsiteY1" fmla="*/ 422632 h 422631"/>
              <a:gd name="connsiteX2" fmla="*/ 0 w 422631"/>
              <a:gd name="connsiteY2" fmla="*/ 211316 h 422631"/>
              <a:gd name="connsiteX3" fmla="*/ 211316 w 422631"/>
              <a:gd name="connsiteY3" fmla="*/ 0 h 422631"/>
              <a:gd name="connsiteX4" fmla="*/ 422632 w 422631"/>
              <a:gd name="connsiteY4" fmla="*/ 211316 h 422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631" h="422631">
                <a:moveTo>
                  <a:pt x="422632" y="211316"/>
                </a:moveTo>
                <a:cubicBezTo>
                  <a:pt x="422632" y="328023"/>
                  <a:pt x="328023" y="422632"/>
                  <a:pt x="211316" y="422632"/>
                </a:cubicBezTo>
                <a:cubicBezTo>
                  <a:pt x="94610" y="422632"/>
                  <a:pt x="0" y="328023"/>
                  <a:pt x="0" y="211316"/>
                </a:cubicBezTo>
                <a:cubicBezTo>
                  <a:pt x="0" y="94610"/>
                  <a:pt x="94609" y="0"/>
                  <a:pt x="211316" y="0"/>
                </a:cubicBezTo>
                <a:cubicBezTo>
                  <a:pt x="328022" y="0"/>
                  <a:pt x="422632" y="94609"/>
                  <a:pt x="422632" y="211316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8" name="任意多边形: 形状 167"/>
          <p:cNvSpPr/>
          <p:nvPr>
            <p:custDataLst>
              <p:tags r:id="rId24"/>
            </p:custDataLst>
          </p:nvPr>
        </p:nvSpPr>
        <p:spPr>
          <a:xfrm>
            <a:off x="4742822" y="1909407"/>
            <a:ext cx="423693" cy="423693"/>
          </a:xfrm>
          <a:custGeom>
            <a:avLst/>
            <a:gdLst>
              <a:gd name="connsiteX0" fmla="*/ 509804 w 509803"/>
              <a:gd name="connsiteY0" fmla="*/ 254902 h 509803"/>
              <a:gd name="connsiteX1" fmla="*/ 489664 w 509803"/>
              <a:gd name="connsiteY1" fmla="*/ 354097 h 509803"/>
              <a:gd name="connsiteX2" fmla="*/ 434956 w 509803"/>
              <a:gd name="connsiteY2" fmla="*/ 434956 h 509803"/>
              <a:gd name="connsiteX3" fmla="*/ 354097 w 509803"/>
              <a:gd name="connsiteY3" fmla="*/ 489664 h 509803"/>
              <a:gd name="connsiteX4" fmla="*/ 254902 w 509803"/>
              <a:gd name="connsiteY4" fmla="*/ 509804 h 509803"/>
              <a:gd name="connsiteX5" fmla="*/ 155707 w 509803"/>
              <a:gd name="connsiteY5" fmla="*/ 489664 h 509803"/>
              <a:gd name="connsiteX6" fmla="*/ 74847 w 509803"/>
              <a:gd name="connsiteY6" fmla="*/ 434956 h 509803"/>
              <a:gd name="connsiteX7" fmla="*/ 20140 w 509803"/>
              <a:gd name="connsiteY7" fmla="*/ 354097 h 509803"/>
              <a:gd name="connsiteX8" fmla="*/ 0 w 509803"/>
              <a:gd name="connsiteY8" fmla="*/ 254902 h 509803"/>
              <a:gd name="connsiteX9" fmla="*/ 20140 w 509803"/>
              <a:gd name="connsiteY9" fmla="*/ 155706 h 509803"/>
              <a:gd name="connsiteX10" fmla="*/ 74847 w 509803"/>
              <a:gd name="connsiteY10" fmla="*/ 74847 h 509803"/>
              <a:gd name="connsiteX11" fmla="*/ 155707 w 509803"/>
              <a:gd name="connsiteY11" fmla="*/ 20140 h 509803"/>
              <a:gd name="connsiteX12" fmla="*/ 254902 w 509803"/>
              <a:gd name="connsiteY12" fmla="*/ 0 h 509803"/>
              <a:gd name="connsiteX13" fmla="*/ 354097 w 509803"/>
              <a:gd name="connsiteY13" fmla="*/ 20140 h 509803"/>
              <a:gd name="connsiteX14" fmla="*/ 434956 w 509803"/>
              <a:gd name="connsiteY14" fmla="*/ 74847 h 509803"/>
              <a:gd name="connsiteX15" fmla="*/ 489664 w 509803"/>
              <a:gd name="connsiteY15" fmla="*/ 155706 h 509803"/>
              <a:gd name="connsiteX16" fmla="*/ 509804 w 509803"/>
              <a:gd name="connsiteY16" fmla="*/ 254902 h 50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9803" h="509803">
                <a:moveTo>
                  <a:pt x="509804" y="254902"/>
                </a:moveTo>
                <a:cubicBezTo>
                  <a:pt x="509804" y="289169"/>
                  <a:pt x="503191" y="322535"/>
                  <a:pt x="489664" y="354097"/>
                </a:cubicBezTo>
                <a:cubicBezTo>
                  <a:pt x="476739" y="384457"/>
                  <a:pt x="458402" y="411811"/>
                  <a:pt x="434956" y="434956"/>
                </a:cubicBezTo>
                <a:cubicBezTo>
                  <a:pt x="411510" y="458402"/>
                  <a:pt x="384457" y="476738"/>
                  <a:pt x="354097" y="489664"/>
                </a:cubicBezTo>
                <a:cubicBezTo>
                  <a:pt x="322535" y="502890"/>
                  <a:pt x="289169" y="509804"/>
                  <a:pt x="254902" y="509804"/>
                </a:cubicBezTo>
                <a:cubicBezTo>
                  <a:pt x="220634" y="509804"/>
                  <a:pt x="187269" y="503191"/>
                  <a:pt x="155707" y="489664"/>
                </a:cubicBezTo>
                <a:cubicBezTo>
                  <a:pt x="125347" y="476738"/>
                  <a:pt x="97993" y="458402"/>
                  <a:pt x="74847" y="434956"/>
                </a:cubicBezTo>
                <a:cubicBezTo>
                  <a:pt x="51401" y="411510"/>
                  <a:pt x="33065" y="384457"/>
                  <a:pt x="20140" y="354097"/>
                </a:cubicBezTo>
                <a:cubicBezTo>
                  <a:pt x="6914" y="322535"/>
                  <a:pt x="0" y="289169"/>
                  <a:pt x="0" y="254902"/>
                </a:cubicBezTo>
                <a:cubicBezTo>
                  <a:pt x="0" y="220634"/>
                  <a:pt x="6613" y="187269"/>
                  <a:pt x="20140" y="155706"/>
                </a:cubicBezTo>
                <a:cubicBezTo>
                  <a:pt x="33065" y="125347"/>
                  <a:pt x="51401" y="97993"/>
                  <a:pt x="74847" y="74847"/>
                </a:cubicBezTo>
                <a:cubicBezTo>
                  <a:pt x="98294" y="51401"/>
                  <a:pt x="125347" y="33065"/>
                  <a:pt x="155707" y="20140"/>
                </a:cubicBezTo>
                <a:cubicBezTo>
                  <a:pt x="187269" y="6914"/>
                  <a:pt x="220634" y="0"/>
                  <a:pt x="254902" y="0"/>
                </a:cubicBezTo>
                <a:cubicBezTo>
                  <a:pt x="289169" y="0"/>
                  <a:pt x="322535" y="6613"/>
                  <a:pt x="354097" y="20140"/>
                </a:cubicBezTo>
                <a:cubicBezTo>
                  <a:pt x="384457" y="33065"/>
                  <a:pt x="411811" y="51401"/>
                  <a:pt x="434956" y="74847"/>
                </a:cubicBezTo>
                <a:cubicBezTo>
                  <a:pt x="458402" y="98294"/>
                  <a:pt x="476739" y="125347"/>
                  <a:pt x="489664" y="155706"/>
                </a:cubicBezTo>
                <a:cubicBezTo>
                  <a:pt x="502890" y="186968"/>
                  <a:pt x="509804" y="220334"/>
                  <a:pt x="509804" y="254902"/>
                </a:cubicBezTo>
              </a:path>
            </a:pathLst>
          </a:custGeom>
          <a:noFill/>
          <a:ln w="178551" cap="flat">
            <a:solidFill>
              <a:srgbClr val="629DD1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9" name="任意多边形: 形状 168"/>
          <p:cNvSpPr/>
          <p:nvPr>
            <p:custDataLst>
              <p:tags r:id="rId25"/>
            </p:custDataLst>
          </p:nvPr>
        </p:nvSpPr>
        <p:spPr>
          <a:xfrm>
            <a:off x="4760310" y="1926895"/>
            <a:ext cx="388718" cy="388718"/>
          </a:xfrm>
          <a:custGeom>
            <a:avLst/>
            <a:gdLst>
              <a:gd name="connsiteX0" fmla="*/ 467721 w 467720"/>
              <a:gd name="connsiteY0" fmla="*/ 233860 h 467720"/>
              <a:gd name="connsiteX1" fmla="*/ 233860 w 467720"/>
              <a:gd name="connsiteY1" fmla="*/ 467721 h 467720"/>
              <a:gd name="connsiteX2" fmla="*/ 0 w 467720"/>
              <a:gd name="connsiteY2" fmla="*/ 233860 h 467720"/>
              <a:gd name="connsiteX3" fmla="*/ 233860 w 467720"/>
              <a:gd name="connsiteY3" fmla="*/ 0 h 467720"/>
              <a:gd name="connsiteX4" fmla="*/ 467721 w 467720"/>
              <a:gd name="connsiteY4" fmla="*/ 233860 h 46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720" h="467720">
                <a:moveTo>
                  <a:pt x="467721" y="233860"/>
                </a:moveTo>
                <a:cubicBezTo>
                  <a:pt x="467721" y="363018"/>
                  <a:pt x="363018" y="467721"/>
                  <a:pt x="233860" y="467721"/>
                </a:cubicBezTo>
                <a:cubicBezTo>
                  <a:pt x="104703" y="467721"/>
                  <a:pt x="0" y="363018"/>
                  <a:pt x="0" y="233860"/>
                </a:cubicBezTo>
                <a:cubicBezTo>
                  <a:pt x="0" y="104703"/>
                  <a:pt x="104703" y="0"/>
                  <a:pt x="233860" y="0"/>
                </a:cubicBezTo>
                <a:cubicBezTo>
                  <a:pt x="363018" y="0"/>
                  <a:pt x="467721" y="104703"/>
                  <a:pt x="467721" y="233860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70" name="任意多边形: 形状 169"/>
          <p:cNvSpPr/>
          <p:nvPr>
            <p:custDataLst>
              <p:tags r:id="rId26"/>
            </p:custDataLst>
          </p:nvPr>
        </p:nvSpPr>
        <p:spPr>
          <a:xfrm>
            <a:off x="4954669" y="2122004"/>
            <a:ext cx="2497" cy="1414726"/>
          </a:xfrm>
          <a:custGeom>
            <a:avLst/>
            <a:gdLst>
              <a:gd name="connsiteX0" fmla="*/ 0 w 3005"/>
              <a:gd name="connsiteY0" fmla="*/ 0 h 1702250"/>
              <a:gd name="connsiteX1" fmla="*/ 0 w 3005"/>
              <a:gd name="connsiteY1" fmla="*/ 1702251 h 170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05" h="1702250">
                <a:moveTo>
                  <a:pt x="0" y="0"/>
                </a:moveTo>
                <a:lnTo>
                  <a:pt x="0" y="1702251"/>
                </a:lnTo>
              </a:path>
            </a:pathLst>
          </a:custGeom>
          <a:ln w="105176" cap="rnd">
            <a:solidFill>
              <a:srgbClr val="FFFFFF"/>
            </a:solidFill>
            <a:prstDash val="solid"/>
            <a:bevel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grpSp>
        <p:nvGrpSpPr>
          <p:cNvPr id="171" name="组合 170"/>
          <p:cNvGrpSpPr/>
          <p:nvPr>
            <p:custDataLst>
              <p:tags r:id="rId27"/>
            </p:custDataLst>
          </p:nvPr>
        </p:nvGrpSpPr>
        <p:grpSpPr>
          <a:xfrm>
            <a:off x="4876475" y="3526488"/>
            <a:ext cx="155887" cy="154389"/>
            <a:chOff x="4644122" y="4278641"/>
            <a:chExt cx="185693" cy="183909"/>
          </a:xfrm>
          <a:solidFill>
            <a:srgbClr val="629DD1"/>
          </a:solidFill>
        </p:grpSpPr>
        <p:sp>
          <p:nvSpPr>
            <p:cNvPr id="172" name="任意多边形: 形状 171"/>
            <p:cNvSpPr/>
            <p:nvPr>
              <p:custDataLst>
                <p:tags r:id="rId28"/>
              </p:custDataLst>
            </p:nvPr>
          </p:nvSpPr>
          <p:spPr>
            <a:xfrm>
              <a:off x="4644122" y="4278941"/>
              <a:ext cx="81538" cy="183609"/>
            </a:xfrm>
            <a:custGeom>
              <a:avLst/>
              <a:gdLst>
                <a:gd name="connsiteX0" fmla="*/ 10821 w 82362"/>
                <a:gd name="connsiteY0" fmla="*/ 174343 h 185464"/>
                <a:gd name="connsiteX1" fmla="*/ 0 w 82362"/>
                <a:gd name="connsiteY1" fmla="*/ 142781 h 185464"/>
                <a:gd name="connsiteX2" fmla="*/ 0 w 82362"/>
                <a:gd name="connsiteY2" fmla="*/ 42684 h 185464"/>
                <a:gd name="connsiteX3" fmla="*/ 10821 w 82362"/>
                <a:gd name="connsiteY3" fmla="*/ 11122 h 185464"/>
                <a:gd name="connsiteX4" fmla="*/ 41181 w 82362"/>
                <a:gd name="connsiteY4" fmla="*/ 0 h 185464"/>
                <a:gd name="connsiteX5" fmla="*/ 71541 w 82362"/>
                <a:gd name="connsiteY5" fmla="*/ 11122 h 185464"/>
                <a:gd name="connsiteX6" fmla="*/ 82362 w 82362"/>
                <a:gd name="connsiteY6" fmla="*/ 42684 h 185464"/>
                <a:gd name="connsiteX7" fmla="*/ 82362 w 82362"/>
                <a:gd name="connsiteY7" fmla="*/ 142781 h 185464"/>
                <a:gd name="connsiteX8" fmla="*/ 71541 w 82362"/>
                <a:gd name="connsiteY8" fmla="*/ 174343 h 185464"/>
                <a:gd name="connsiteX9" fmla="*/ 41181 w 82362"/>
                <a:gd name="connsiteY9" fmla="*/ 185465 h 185464"/>
                <a:gd name="connsiteX10" fmla="*/ 10821 w 82362"/>
                <a:gd name="connsiteY10" fmla="*/ 174343 h 185464"/>
                <a:gd name="connsiteX11" fmla="*/ 51702 w 82362"/>
                <a:gd name="connsiteY11" fmla="*/ 154805 h 185464"/>
                <a:gd name="connsiteX12" fmla="*/ 55309 w 82362"/>
                <a:gd name="connsiteY12" fmla="*/ 142781 h 185464"/>
                <a:gd name="connsiteX13" fmla="*/ 55309 w 82362"/>
                <a:gd name="connsiteY13" fmla="*/ 42984 h 185464"/>
                <a:gd name="connsiteX14" fmla="*/ 51702 w 82362"/>
                <a:gd name="connsiteY14" fmla="*/ 30961 h 185464"/>
                <a:gd name="connsiteX15" fmla="*/ 41482 w 82362"/>
                <a:gd name="connsiteY15" fmla="*/ 26752 h 185464"/>
                <a:gd name="connsiteX16" fmla="*/ 31262 w 82362"/>
                <a:gd name="connsiteY16" fmla="*/ 30961 h 185464"/>
                <a:gd name="connsiteX17" fmla="*/ 27655 w 82362"/>
                <a:gd name="connsiteY17" fmla="*/ 42984 h 185464"/>
                <a:gd name="connsiteX18" fmla="*/ 27655 w 82362"/>
                <a:gd name="connsiteY18" fmla="*/ 142781 h 185464"/>
                <a:gd name="connsiteX19" fmla="*/ 31262 w 82362"/>
                <a:gd name="connsiteY19" fmla="*/ 154805 h 185464"/>
                <a:gd name="connsiteX20" fmla="*/ 41482 w 82362"/>
                <a:gd name="connsiteY20" fmla="*/ 159013 h 185464"/>
                <a:gd name="connsiteX21" fmla="*/ 51702 w 82362"/>
                <a:gd name="connsiteY21" fmla="*/ 154805 h 1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2362" h="185464">
                  <a:moveTo>
                    <a:pt x="10821" y="174343"/>
                  </a:moveTo>
                  <a:cubicBezTo>
                    <a:pt x="3607" y="166828"/>
                    <a:pt x="0" y="156308"/>
                    <a:pt x="0" y="142781"/>
                  </a:cubicBezTo>
                  <a:lnTo>
                    <a:pt x="0" y="42684"/>
                  </a:lnTo>
                  <a:cubicBezTo>
                    <a:pt x="0" y="29157"/>
                    <a:pt x="3607" y="18637"/>
                    <a:pt x="10821" y="11122"/>
                  </a:cubicBezTo>
                  <a:cubicBezTo>
                    <a:pt x="18036" y="3607"/>
                    <a:pt x="28256" y="0"/>
                    <a:pt x="41181" y="0"/>
                  </a:cubicBezTo>
                  <a:cubicBezTo>
                    <a:pt x="54107" y="0"/>
                    <a:pt x="64327" y="3607"/>
                    <a:pt x="71541" y="11122"/>
                  </a:cubicBezTo>
                  <a:cubicBezTo>
                    <a:pt x="78755" y="18637"/>
                    <a:pt x="82362" y="29157"/>
                    <a:pt x="82362" y="42684"/>
                  </a:cubicBezTo>
                  <a:lnTo>
                    <a:pt x="82362" y="142781"/>
                  </a:lnTo>
                  <a:cubicBezTo>
                    <a:pt x="82362" y="156308"/>
                    <a:pt x="78755" y="166828"/>
                    <a:pt x="71541" y="174343"/>
                  </a:cubicBezTo>
                  <a:cubicBezTo>
                    <a:pt x="64327" y="181858"/>
                    <a:pt x="54107" y="185465"/>
                    <a:pt x="41181" y="185465"/>
                  </a:cubicBezTo>
                  <a:cubicBezTo>
                    <a:pt x="28256" y="185465"/>
                    <a:pt x="18036" y="181557"/>
                    <a:pt x="10821" y="174343"/>
                  </a:cubicBezTo>
                  <a:close/>
                  <a:moveTo>
                    <a:pt x="51702" y="154805"/>
                  </a:moveTo>
                  <a:cubicBezTo>
                    <a:pt x="54107" y="152099"/>
                    <a:pt x="55309" y="147891"/>
                    <a:pt x="55309" y="142781"/>
                  </a:cubicBezTo>
                  <a:lnTo>
                    <a:pt x="55309" y="42984"/>
                  </a:lnTo>
                  <a:cubicBezTo>
                    <a:pt x="55309" y="37874"/>
                    <a:pt x="54107" y="33967"/>
                    <a:pt x="51702" y="30961"/>
                  </a:cubicBezTo>
                  <a:cubicBezTo>
                    <a:pt x="49297" y="28255"/>
                    <a:pt x="45991" y="26752"/>
                    <a:pt x="41482" y="26752"/>
                  </a:cubicBezTo>
                  <a:cubicBezTo>
                    <a:pt x="37273" y="26752"/>
                    <a:pt x="33666" y="28255"/>
                    <a:pt x="31262" y="30961"/>
                  </a:cubicBezTo>
                  <a:cubicBezTo>
                    <a:pt x="28857" y="33666"/>
                    <a:pt x="27655" y="37874"/>
                    <a:pt x="27655" y="42984"/>
                  </a:cubicBezTo>
                  <a:lnTo>
                    <a:pt x="27655" y="142781"/>
                  </a:lnTo>
                  <a:cubicBezTo>
                    <a:pt x="27655" y="147891"/>
                    <a:pt x="28857" y="151799"/>
                    <a:pt x="31262" y="154805"/>
                  </a:cubicBezTo>
                  <a:cubicBezTo>
                    <a:pt x="33666" y="157510"/>
                    <a:pt x="36973" y="159013"/>
                    <a:pt x="41482" y="159013"/>
                  </a:cubicBezTo>
                  <a:cubicBezTo>
                    <a:pt x="45690" y="159013"/>
                    <a:pt x="49297" y="157510"/>
                    <a:pt x="51702" y="154805"/>
                  </a:cubicBezTo>
                  <a:close/>
                </a:path>
              </a:pathLst>
            </a:custGeom>
            <a:grpFill/>
            <a:ln w="3006" cap="flat">
              <a:noFill/>
              <a:prstDash val="solid"/>
              <a:miter/>
            </a:ln>
            <a:effectLst/>
          </p:spPr>
          <p:txBody>
            <a:bodyPr lIns="90526" tIns="45263" rIns="90526" bIns="45263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8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  <p:sp>
          <p:nvSpPr>
            <p:cNvPr id="173" name="任意多边形: 形状 172"/>
            <p:cNvSpPr/>
            <p:nvPr>
              <p:custDataLst>
                <p:tags r:id="rId29"/>
              </p:custDataLst>
            </p:nvPr>
          </p:nvSpPr>
          <p:spPr>
            <a:xfrm>
              <a:off x="4746789" y="4278641"/>
              <a:ext cx="83026" cy="180931"/>
            </a:xfrm>
            <a:custGeom>
              <a:avLst/>
              <a:gdLst>
                <a:gd name="connsiteX0" fmla="*/ 902 w 83865"/>
                <a:gd name="connsiteY0" fmla="*/ 159314 h 182759"/>
                <a:gd name="connsiteX1" fmla="*/ 39678 w 83865"/>
                <a:gd name="connsiteY1" fmla="*/ 91380 h 182759"/>
                <a:gd name="connsiteX2" fmla="*/ 52003 w 83865"/>
                <a:gd name="connsiteY2" fmla="*/ 65529 h 182759"/>
                <a:gd name="connsiteX3" fmla="*/ 55910 w 83865"/>
                <a:gd name="connsiteY3" fmla="*/ 45089 h 182759"/>
                <a:gd name="connsiteX4" fmla="*/ 55910 w 83865"/>
                <a:gd name="connsiteY4" fmla="*/ 43887 h 182759"/>
                <a:gd name="connsiteX5" fmla="*/ 52604 w 83865"/>
                <a:gd name="connsiteY5" fmla="*/ 31262 h 182759"/>
                <a:gd name="connsiteX6" fmla="*/ 42985 w 83865"/>
                <a:gd name="connsiteY6" fmla="*/ 27053 h 182759"/>
                <a:gd name="connsiteX7" fmla="*/ 31562 w 83865"/>
                <a:gd name="connsiteY7" fmla="*/ 32464 h 182759"/>
                <a:gd name="connsiteX8" fmla="*/ 27955 w 83865"/>
                <a:gd name="connsiteY8" fmla="*/ 49297 h 182759"/>
                <a:gd name="connsiteX9" fmla="*/ 27955 w 83865"/>
                <a:gd name="connsiteY9" fmla="*/ 52904 h 182759"/>
                <a:gd name="connsiteX10" fmla="*/ 0 w 83865"/>
                <a:gd name="connsiteY10" fmla="*/ 52904 h 182759"/>
                <a:gd name="connsiteX11" fmla="*/ 0 w 83865"/>
                <a:gd name="connsiteY11" fmla="*/ 49297 h 182759"/>
                <a:gd name="connsiteX12" fmla="*/ 4809 w 83865"/>
                <a:gd name="connsiteY12" fmla="*/ 21943 h 182759"/>
                <a:gd name="connsiteX13" fmla="*/ 18637 w 83865"/>
                <a:gd name="connsiteY13" fmla="*/ 5411 h 182759"/>
                <a:gd name="connsiteX14" fmla="*/ 41782 w 83865"/>
                <a:gd name="connsiteY14" fmla="*/ 0 h 182759"/>
                <a:gd name="connsiteX15" fmla="*/ 64928 w 83865"/>
                <a:gd name="connsiteY15" fmla="*/ 4810 h 182759"/>
                <a:gd name="connsiteX16" fmla="*/ 79056 w 83865"/>
                <a:gd name="connsiteY16" fmla="*/ 19238 h 182759"/>
                <a:gd name="connsiteX17" fmla="*/ 83865 w 83865"/>
                <a:gd name="connsiteY17" fmla="*/ 43285 h 182759"/>
                <a:gd name="connsiteX18" fmla="*/ 83865 w 83865"/>
                <a:gd name="connsiteY18" fmla="*/ 44488 h 182759"/>
                <a:gd name="connsiteX19" fmla="*/ 79356 w 83865"/>
                <a:gd name="connsiteY19" fmla="*/ 68235 h 182759"/>
                <a:gd name="connsiteX20" fmla="*/ 66130 w 83865"/>
                <a:gd name="connsiteY20" fmla="*/ 97692 h 182759"/>
                <a:gd name="connsiteX21" fmla="*/ 34568 w 83865"/>
                <a:gd name="connsiteY21" fmla="*/ 156308 h 182759"/>
                <a:gd name="connsiteX22" fmla="*/ 83264 w 83865"/>
                <a:gd name="connsiteY22" fmla="*/ 156308 h 182759"/>
                <a:gd name="connsiteX23" fmla="*/ 83264 w 83865"/>
                <a:gd name="connsiteY23" fmla="*/ 182760 h 182759"/>
                <a:gd name="connsiteX24" fmla="*/ 601 w 83865"/>
                <a:gd name="connsiteY24" fmla="*/ 182760 h 182759"/>
                <a:gd name="connsiteX25" fmla="*/ 902 w 83865"/>
                <a:gd name="connsiteY25" fmla="*/ 159314 h 18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865" h="182759">
                  <a:moveTo>
                    <a:pt x="902" y="159314"/>
                  </a:moveTo>
                  <a:lnTo>
                    <a:pt x="39678" y="91380"/>
                  </a:lnTo>
                  <a:cubicBezTo>
                    <a:pt x="45089" y="81761"/>
                    <a:pt x="49297" y="73344"/>
                    <a:pt x="52003" y="65529"/>
                  </a:cubicBezTo>
                  <a:cubicBezTo>
                    <a:pt x="54708" y="57714"/>
                    <a:pt x="55910" y="51101"/>
                    <a:pt x="55910" y="45089"/>
                  </a:cubicBezTo>
                  <a:lnTo>
                    <a:pt x="55910" y="43887"/>
                  </a:lnTo>
                  <a:cubicBezTo>
                    <a:pt x="55910" y="38175"/>
                    <a:pt x="54708" y="34268"/>
                    <a:pt x="52604" y="31262"/>
                  </a:cubicBezTo>
                  <a:cubicBezTo>
                    <a:pt x="50500" y="28256"/>
                    <a:pt x="47193" y="27053"/>
                    <a:pt x="42985" y="27053"/>
                  </a:cubicBezTo>
                  <a:cubicBezTo>
                    <a:pt x="37874" y="27053"/>
                    <a:pt x="33967" y="28857"/>
                    <a:pt x="31562" y="32464"/>
                  </a:cubicBezTo>
                  <a:cubicBezTo>
                    <a:pt x="29158" y="36071"/>
                    <a:pt x="27955" y="41782"/>
                    <a:pt x="27955" y="49297"/>
                  </a:cubicBezTo>
                  <a:lnTo>
                    <a:pt x="27955" y="52904"/>
                  </a:lnTo>
                  <a:lnTo>
                    <a:pt x="0" y="52904"/>
                  </a:lnTo>
                  <a:lnTo>
                    <a:pt x="0" y="49297"/>
                  </a:lnTo>
                  <a:cubicBezTo>
                    <a:pt x="0" y="38175"/>
                    <a:pt x="1803" y="29158"/>
                    <a:pt x="4809" y="21943"/>
                  </a:cubicBezTo>
                  <a:cubicBezTo>
                    <a:pt x="7815" y="14729"/>
                    <a:pt x="12625" y="9319"/>
                    <a:pt x="18637" y="5411"/>
                  </a:cubicBezTo>
                  <a:cubicBezTo>
                    <a:pt x="24949" y="1804"/>
                    <a:pt x="32464" y="0"/>
                    <a:pt x="41782" y="0"/>
                  </a:cubicBezTo>
                  <a:cubicBezTo>
                    <a:pt x="51101" y="0"/>
                    <a:pt x="58916" y="1503"/>
                    <a:pt x="64928" y="4810"/>
                  </a:cubicBezTo>
                  <a:cubicBezTo>
                    <a:pt x="71240" y="8116"/>
                    <a:pt x="75749" y="12926"/>
                    <a:pt x="79056" y="19238"/>
                  </a:cubicBezTo>
                  <a:cubicBezTo>
                    <a:pt x="82062" y="25550"/>
                    <a:pt x="83865" y="33666"/>
                    <a:pt x="83865" y="43285"/>
                  </a:cubicBezTo>
                  <a:lnTo>
                    <a:pt x="83865" y="44488"/>
                  </a:lnTo>
                  <a:cubicBezTo>
                    <a:pt x="83865" y="51401"/>
                    <a:pt x="82362" y="59517"/>
                    <a:pt x="79356" y="68235"/>
                  </a:cubicBezTo>
                  <a:cubicBezTo>
                    <a:pt x="76350" y="77252"/>
                    <a:pt x="72142" y="86871"/>
                    <a:pt x="66130" y="97692"/>
                  </a:cubicBezTo>
                  <a:lnTo>
                    <a:pt x="34568" y="156308"/>
                  </a:lnTo>
                  <a:lnTo>
                    <a:pt x="83264" y="156308"/>
                  </a:lnTo>
                  <a:lnTo>
                    <a:pt x="83264" y="182760"/>
                  </a:lnTo>
                  <a:lnTo>
                    <a:pt x="601" y="182760"/>
                  </a:lnTo>
                  <a:lnTo>
                    <a:pt x="902" y="159314"/>
                  </a:lnTo>
                  <a:close/>
                </a:path>
              </a:pathLst>
            </a:custGeom>
            <a:grpFill/>
            <a:ln w="3006" cap="flat">
              <a:noFill/>
              <a:prstDash val="solid"/>
              <a:miter/>
            </a:ln>
            <a:effectLst/>
          </p:spPr>
          <p:txBody>
            <a:bodyPr lIns="90526" tIns="45263" rIns="90526" bIns="45263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8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174" name="任意多边形: 形状 173"/>
          <p:cNvSpPr/>
          <p:nvPr>
            <p:custDataLst>
              <p:tags r:id="rId30"/>
            </p:custDataLst>
          </p:nvPr>
        </p:nvSpPr>
        <p:spPr>
          <a:xfrm>
            <a:off x="6098592" y="1508199"/>
            <a:ext cx="2289094" cy="1225112"/>
          </a:xfrm>
          <a:custGeom>
            <a:avLst/>
            <a:gdLst>
              <a:gd name="connsiteX0" fmla="*/ 0 w 2754321"/>
              <a:gd name="connsiteY0" fmla="*/ 0 h 1474101"/>
              <a:gd name="connsiteX1" fmla="*/ 2754322 w 2754321"/>
              <a:gd name="connsiteY1" fmla="*/ 0 h 1474101"/>
              <a:gd name="connsiteX2" fmla="*/ 2754322 w 2754321"/>
              <a:gd name="connsiteY2" fmla="*/ 1474102 h 1474101"/>
              <a:gd name="connsiteX3" fmla="*/ 0 w 2754321"/>
              <a:gd name="connsiteY3" fmla="*/ 1474102 h 147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4321" h="1474101">
                <a:moveTo>
                  <a:pt x="0" y="0"/>
                </a:moveTo>
                <a:lnTo>
                  <a:pt x="2754322" y="0"/>
                </a:lnTo>
                <a:lnTo>
                  <a:pt x="2754322" y="1474102"/>
                </a:lnTo>
                <a:lnTo>
                  <a:pt x="0" y="1474102"/>
                </a:lnTo>
                <a:close/>
              </a:path>
            </a:pathLst>
          </a:custGeom>
          <a:solidFill>
            <a:srgbClr val="297FD5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75" name="任意多边形: 形状 174"/>
          <p:cNvSpPr/>
          <p:nvPr>
            <p:custDataLst>
              <p:tags r:id="rId31"/>
            </p:custDataLst>
          </p:nvPr>
        </p:nvSpPr>
        <p:spPr>
          <a:xfrm>
            <a:off x="6318682" y="1196924"/>
            <a:ext cx="1848663" cy="1848663"/>
          </a:xfrm>
          <a:custGeom>
            <a:avLst/>
            <a:gdLst>
              <a:gd name="connsiteX0" fmla="*/ 1112189 w 2224378"/>
              <a:gd name="connsiteY0" fmla="*/ 2224379 h 2224378"/>
              <a:gd name="connsiteX1" fmla="*/ 679337 w 2224378"/>
              <a:gd name="connsiteY1" fmla="*/ 2136907 h 2224378"/>
              <a:gd name="connsiteX2" fmla="*/ 325841 w 2224378"/>
              <a:gd name="connsiteY2" fmla="*/ 1898538 h 2224378"/>
              <a:gd name="connsiteX3" fmla="*/ 87472 w 2224378"/>
              <a:gd name="connsiteY3" fmla="*/ 1545042 h 2224378"/>
              <a:gd name="connsiteX4" fmla="*/ 0 w 2224378"/>
              <a:gd name="connsiteY4" fmla="*/ 1112189 h 2224378"/>
              <a:gd name="connsiteX5" fmla="*/ 87472 w 2224378"/>
              <a:gd name="connsiteY5" fmla="*/ 679337 h 2224378"/>
              <a:gd name="connsiteX6" fmla="*/ 325841 w 2224378"/>
              <a:gd name="connsiteY6" fmla="*/ 325842 h 2224378"/>
              <a:gd name="connsiteX7" fmla="*/ 679337 w 2224378"/>
              <a:gd name="connsiteY7" fmla="*/ 87472 h 2224378"/>
              <a:gd name="connsiteX8" fmla="*/ 1112189 w 2224378"/>
              <a:gd name="connsiteY8" fmla="*/ 0 h 2224378"/>
              <a:gd name="connsiteX9" fmla="*/ 1545041 w 2224378"/>
              <a:gd name="connsiteY9" fmla="*/ 87472 h 2224378"/>
              <a:gd name="connsiteX10" fmla="*/ 1898538 w 2224378"/>
              <a:gd name="connsiteY10" fmla="*/ 325842 h 2224378"/>
              <a:gd name="connsiteX11" fmla="*/ 2136906 w 2224378"/>
              <a:gd name="connsiteY11" fmla="*/ 679337 h 2224378"/>
              <a:gd name="connsiteX12" fmla="*/ 2224379 w 2224378"/>
              <a:gd name="connsiteY12" fmla="*/ 1112189 h 2224378"/>
              <a:gd name="connsiteX13" fmla="*/ 2136906 w 2224378"/>
              <a:gd name="connsiteY13" fmla="*/ 1545042 h 2224378"/>
              <a:gd name="connsiteX14" fmla="*/ 1898538 w 2224378"/>
              <a:gd name="connsiteY14" fmla="*/ 1898538 h 2224378"/>
              <a:gd name="connsiteX15" fmla="*/ 1545041 w 2224378"/>
              <a:gd name="connsiteY15" fmla="*/ 2136907 h 2224378"/>
              <a:gd name="connsiteX16" fmla="*/ 1112189 w 2224378"/>
              <a:gd name="connsiteY16" fmla="*/ 2224379 h 2224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24378" h="2224378">
                <a:moveTo>
                  <a:pt x="1112189" y="2224379"/>
                </a:moveTo>
                <a:cubicBezTo>
                  <a:pt x="962194" y="2224379"/>
                  <a:pt x="816407" y="2194921"/>
                  <a:pt x="679337" y="2136907"/>
                </a:cubicBezTo>
                <a:cubicBezTo>
                  <a:pt x="546776" y="2080997"/>
                  <a:pt x="428042" y="2000739"/>
                  <a:pt x="325841" y="1898538"/>
                </a:cubicBezTo>
                <a:cubicBezTo>
                  <a:pt x="223640" y="1796336"/>
                  <a:pt x="143683" y="1677603"/>
                  <a:pt x="87472" y="1545042"/>
                </a:cubicBezTo>
                <a:cubicBezTo>
                  <a:pt x="29458" y="1407972"/>
                  <a:pt x="0" y="1262185"/>
                  <a:pt x="0" y="1112189"/>
                </a:cubicBezTo>
                <a:cubicBezTo>
                  <a:pt x="0" y="962194"/>
                  <a:pt x="29458" y="816407"/>
                  <a:pt x="87472" y="679337"/>
                </a:cubicBezTo>
                <a:cubicBezTo>
                  <a:pt x="143382" y="546776"/>
                  <a:pt x="223640" y="428043"/>
                  <a:pt x="325841" y="325842"/>
                </a:cubicBezTo>
                <a:cubicBezTo>
                  <a:pt x="428042" y="223640"/>
                  <a:pt x="546776" y="143683"/>
                  <a:pt x="679337" y="87472"/>
                </a:cubicBezTo>
                <a:cubicBezTo>
                  <a:pt x="816407" y="29458"/>
                  <a:pt x="962194" y="0"/>
                  <a:pt x="1112189" y="0"/>
                </a:cubicBezTo>
                <a:cubicBezTo>
                  <a:pt x="1262184" y="0"/>
                  <a:pt x="1407971" y="29458"/>
                  <a:pt x="1545041" y="87472"/>
                </a:cubicBezTo>
                <a:cubicBezTo>
                  <a:pt x="1677603" y="143382"/>
                  <a:pt x="1796336" y="223640"/>
                  <a:pt x="1898538" y="325842"/>
                </a:cubicBezTo>
                <a:cubicBezTo>
                  <a:pt x="2000739" y="428043"/>
                  <a:pt x="2080696" y="546776"/>
                  <a:pt x="2136906" y="679337"/>
                </a:cubicBezTo>
                <a:cubicBezTo>
                  <a:pt x="2194921" y="816407"/>
                  <a:pt x="2224379" y="962194"/>
                  <a:pt x="2224379" y="1112189"/>
                </a:cubicBezTo>
                <a:cubicBezTo>
                  <a:pt x="2224379" y="1262185"/>
                  <a:pt x="2194921" y="1407972"/>
                  <a:pt x="2136906" y="1545042"/>
                </a:cubicBezTo>
                <a:cubicBezTo>
                  <a:pt x="2080997" y="1677603"/>
                  <a:pt x="2000739" y="1796336"/>
                  <a:pt x="1898538" y="1898538"/>
                </a:cubicBezTo>
                <a:cubicBezTo>
                  <a:pt x="1796336" y="2000739"/>
                  <a:pt x="1677603" y="2080696"/>
                  <a:pt x="1545041" y="2136907"/>
                </a:cubicBezTo>
                <a:cubicBezTo>
                  <a:pt x="1407971" y="2194921"/>
                  <a:pt x="1262184" y="2224379"/>
                  <a:pt x="1112189" y="2224379"/>
                </a:cubicBezTo>
              </a:path>
            </a:pathLst>
          </a:custGeom>
          <a:solidFill>
            <a:sysClr val="window" lastClr="FFFFFF">
              <a:lumMod val="95000"/>
            </a:sysClr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76" name="任意多边形: 形状 175"/>
          <p:cNvSpPr/>
          <p:nvPr>
            <p:custDataLst>
              <p:tags r:id="rId32"/>
            </p:custDataLst>
          </p:nvPr>
        </p:nvSpPr>
        <p:spPr>
          <a:xfrm>
            <a:off x="6575997" y="1454486"/>
            <a:ext cx="1333535" cy="1333535"/>
          </a:xfrm>
          <a:custGeom>
            <a:avLst/>
            <a:gdLst>
              <a:gd name="connsiteX0" fmla="*/ 1604559 w 1604558"/>
              <a:gd name="connsiteY0" fmla="*/ 802279 h 1604558"/>
              <a:gd name="connsiteX1" fmla="*/ 1541435 w 1604558"/>
              <a:gd name="connsiteY1" fmla="*/ 1114594 h 1604558"/>
              <a:gd name="connsiteX2" fmla="*/ 1369496 w 1604558"/>
              <a:gd name="connsiteY2" fmla="*/ 1369496 h 1604558"/>
              <a:gd name="connsiteX3" fmla="*/ 1114594 w 1604558"/>
              <a:gd name="connsiteY3" fmla="*/ 1541435 h 1604558"/>
              <a:gd name="connsiteX4" fmla="*/ 802279 w 1604558"/>
              <a:gd name="connsiteY4" fmla="*/ 1604559 h 1604558"/>
              <a:gd name="connsiteX5" fmla="*/ 489965 w 1604558"/>
              <a:gd name="connsiteY5" fmla="*/ 1541435 h 1604558"/>
              <a:gd name="connsiteX6" fmla="*/ 235063 w 1604558"/>
              <a:gd name="connsiteY6" fmla="*/ 1369496 h 1604558"/>
              <a:gd name="connsiteX7" fmla="*/ 63124 w 1604558"/>
              <a:gd name="connsiteY7" fmla="*/ 1114594 h 1604558"/>
              <a:gd name="connsiteX8" fmla="*/ 0 w 1604558"/>
              <a:gd name="connsiteY8" fmla="*/ 802279 h 1604558"/>
              <a:gd name="connsiteX9" fmla="*/ 63124 w 1604558"/>
              <a:gd name="connsiteY9" fmla="*/ 489965 h 1604558"/>
              <a:gd name="connsiteX10" fmla="*/ 235063 w 1604558"/>
              <a:gd name="connsiteY10" fmla="*/ 235063 h 1604558"/>
              <a:gd name="connsiteX11" fmla="*/ 489965 w 1604558"/>
              <a:gd name="connsiteY11" fmla="*/ 63124 h 1604558"/>
              <a:gd name="connsiteX12" fmla="*/ 802279 w 1604558"/>
              <a:gd name="connsiteY12" fmla="*/ 0 h 1604558"/>
              <a:gd name="connsiteX13" fmla="*/ 1114594 w 1604558"/>
              <a:gd name="connsiteY13" fmla="*/ 63124 h 1604558"/>
              <a:gd name="connsiteX14" fmla="*/ 1369496 w 1604558"/>
              <a:gd name="connsiteY14" fmla="*/ 235063 h 1604558"/>
              <a:gd name="connsiteX15" fmla="*/ 1541435 w 1604558"/>
              <a:gd name="connsiteY15" fmla="*/ 489965 h 1604558"/>
              <a:gd name="connsiteX16" fmla="*/ 1604559 w 1604558"/>
              <a:gd name="connsiteY16" fmla="*/ 802279 h 160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04558" h="1604558">
                <a:moveTo>
                  <a:pt x="1604559" y="802279"/>
                </a:moveTo>
                <a:cubicBezTo>
                  <a:pt x="1604559" y="910492"/>
                  <a:pt x="1583216" y="1015699"/>
                  <a:pt x="1541435" y="1114594"/>
                </a:cubicBezTo>
                <a:cubicBezTo>
                  <a:pt x="1501155" y="1210182"/>
                  <a:pt x="1443141" y="1295851"/>
                  <a:pt x="1369496" y="1369496"/>
                </a:cubicBezTo>
                <a:cubicBezTo>
                  <a:pt x="1295851" y="1443141"/>
                  <a:pt x="1210183" y="1500855"/>
                  <a:pt x="1114594" y="1541435"/>
                </a:cubicBezTo>
                <a:cubicBezTo>
                  <a:pt x="1015699" y="1583217"/>
                  <a:pt x="910492" y="1604559"/>
                  <a:pt x="802279" y="1604559"/>
                </a:cubicBezTo>
                <a:cubicBezTo>
                  <a:pt x="694066" y="1604559"/>
                  <a:pt x="588859" y="1583217"/>
                  <a:pt x="489965" y="1541435"/>
                </a:cubicBezTo>
                <a:cubicBezTo>
                  <a:pt x="394376" y="1501155"/>
                  <a:pt x="308708" y="1443141"/>
                  <a:pt x="235063" y="1369496"/>
                </a:cubicBezTo>
                <a:cubicBezTo>
                  <a:pt x="161418" y="1295851"/>
                  <a:pt x="103704" y="1210182"/>
                  <a:pt x="63124" y="1114594"/>
                </a:cubicBezTo>
                <a:cubicBezTo>
                  <a:pt x="21342" y="1015699"/>
                  <a:pt x="0" y="910492"/>
                  <a:pt x="0" y="802279"/>
                </a:cubicBezTo>
                <a:cubicBezTo>
                  <a:pt x="0" y="694066"/>
                  <a:pt x="21342" y="588859"/>
                  <a:pt x="63124" y="489965"/>
                </a:cubicBezTo>
                <a:cubicBezTo>
                  <a:pt x="103403" y="394376"/>
                  <a:pt x="161418" y="308708"/>
                  <a:pt x="235063" y="235063"/>
                </a:cubicBezTo>
                <a:cubicBezTo>
                  <a:pt x="308708" y="161418"/>
                  <a:pt x="394376" y="103704"/>
                  <a:pt x="489965" y="63124"/>
                </a:cubicBezTo>
                <a:cubicBezTo>
                  <a:pt x="588859" y="21342"/>
                  <a:pt x="694066" y="0"/>
                  <a:pt x="802279" y="0"/>
                </a:cubicBezTo>
                <a:cubicBezTo>
                  <a:pt x="910492" y="0"/>
                  <a:pt x="1015699" y="21342"/>
                  <a:pt x="1114594" y="63124"/>
                </a:cubicBezTo>
                <a:cubicBezTo>
                  <a:pt x="1210183" y="103404"/>
                  <a:pt x="1295851" y="161418"/>
                  <a:pt x="1369496" y="235063"/>
                </a:cubicBezTo>
                <a:cubicBezTo>
                  <a:pt x="1443141" y="308708"/>
                  <a:pt x="1500855" y="394376"/>
                  <a:pt x="1541435" y="489965"/>
                </a:cubicBezTo>
                <a:cubicBezTo>
                  <a:pt x="1583517" y="588859"/>
                  <a:pt x="1604559" y="693766"/>
                  <a:pt x="1604559" y="802279"/>
                </a:cubicBezTo>
              </a:path>
            </a:pathLst>
          </a:custGeom>
          <a:noFill/>
          <a:ln w="178551" cap="flat">
            <a:solidFill>
              <a:srgbClr val="297FD5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77" name="任意多边形: 形状 176"/>
          <p:cNvSpPr/>
          <p:nvPr>
            <p:custDataLst>
              <p:tags r:id="rId33"/>
            </p:custDataLst>
          </p:nvPr>
        </p:nvSpPr>
        <p:spPr>
          <a:xfrm>
            <a:off x="6631207" y="1509447"/>
            <a:ext cx="1223615" cy="1223615"/>
          </a:xfrm>
          <a:custGeom>
            <a:avLst/>
            <a:gdLst>
              <a:gd name="connsiteX0" fmla="*/ 1472298 w 1472298"/>
              <a:gd name="connsiteY0" fmla="*/ 736149 h 1472298"/>
              <a:gd name="connsiteX1" fmla="*/ 736149 w 1472298"/>
              <a:gd name="connsiteY1" fmla="*/ 1472298 h 1472298"/>
              <a:gd name="connsiteX2" fmla="*/ 0 w 1472298"/>
              <a:gd name="connsiteY2" fmla="*/ 736149 h 1472298"/>
              <a:gd name="connsiteX3" fmla="*/ 736149 w 1472298"/>
              <a:gd name="connsiteY3" fmla="*/ 0 h 1472298"/>
              <a:gd name="connsiteX4" fmla="*/ 1472298 w 1472298"/>
              <a:gd name="connsiteY4" fmla="*/ 736149 h 147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298" h="1472298">
                <a:moveTo>
                  <a:pt x="1472298" y="736149"/>
                </a:moveTo>
                <a:cubicBezTo>
                  <a:pt x="1472298" y="1142713"/>
                  <a:pt x="1142713" y="1472298"/>
                  <a:pt x="736149" y="1472298"/>
                </a:cubicBezTo>
                <a:cubicBezTo>
                  <a:pt x="329585" y="1472298"/>
                  <a:pt x="0" y="1142713"/>
                  <a:pt x="0" y="736149"/>
                </a:cubicBezTo>
                <a:cubicBezTo>
                  <a:pt x="0" y="329585"/>
                  <a:pt x="329586" y="0"/>
                  <a:pt x="736149" y="0"/>
                </a:cubicBezTo>
                <a:cubicBezTo>
                  <a:pt x="1142713" y="0"/>
                  <a:pt x="1472298" y="329585"/>
                  <a:pt x="1472298" y="736149"/>
                </a:cubicBezTo>
                <a:close/>
              </a:path>
            </a:pathLst>
          </a:custGeom>
          <a:solidFill>
            <a:sysClr val="window" lastClr="FFFFFF">
              <a:lumMod val="95000"/>
            </a:sysClr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78" name="任意多边形: 形状 177"/>
          <p:cNvSpPr/>
          <p:nvPr>
            <p:custDataLst>
              <p:tags r:id="rId34"/>
            </p:custDataLst>
          </p:nvPr>
        </p:nvSpPr>
        <p:spPr>
          <a:xfrm>
            <a:off x="6690163" y="1568405"/>
            <a:ext cx="1105700" cy="1105700"/>
          </a:xfrm>
          <a:custGeom>
            <a:avLst/>
            <a:gdLst>
              <a:gd name="connsiteX0" fmla="*/ 1330419 w 1330418"/>
              <a:gd name="connsiteY0" fmla="*/ 665209 h 1330418"/>
              <a:gd name="connsiteX1" fmla="*/ 665209 w 1330418"/>
              <a:gd name="connsiteY1" fmla="*/ 1330419 h 1330418"/>
              <a:gd name="connsiteX2" fmla="*/ 0 w 1330418"/>
              <a:gd name="connsiteY2" fmla="*/ 665209 h 1330418"/>
              <a:gd name="connsiteX3" fmla="*/ 665209 w 1330418"/>
              <a:gd name="connsiteY3" fmla="*/ 0 h 1330418"/>
              <a:gd name="connsiteX4" fmla="*/ 1330419 w 1330418"/>
              <a:gd name="connsiteY4" fmla="*/ 665209 h 1330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0418" h="1330418">
                <a:moveTo>
                  <a:pt x="1330419" y="665209"/>
                </a:moveTo>
                <a:cubicBezTo>
                  <a:pt x="1330419" y="1032595"/>
                  <a:pt x="1032595" y="1330419"/>
                  <a:pt x="665209" y="1330419"/>
                </a:cubicBezTo>
                <a:cubicBezTo>
                  <a:pt x="297824" y="1330419"/>
                  <a:pt x="0" y="1032594"/>
                  <a:pt x="0" y="665209"/>
                </a:cubicBezTo>
                <a:cubicBezTo>
                  <a:pt x="0" y="297824"/>
                  <a:pt x="297824" y="0"/>
                  <a:pt x="665209" y="0"/>
                </a:cubicBezTo>
                <a:cubicBezTo>
                  <a:pt x="1032595" y="0"/>
                  <a:pt x="1330419" y="297825"/>
                  <a:pt x="1330419" y="665209"/>
                </a:cubicBezTo>
                <a:close/>
              </a:path>
            </a:pathLst>
          </a:custGeom>
          <a:solidFill>
            <a:srgbClr val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79" name="任意多边形: 形状 178"/>
          <p:cNvSpPr/>
          <p:nvPr>
            <p:custDataLst>
              <p:tags r:id="rId35"/>
            </p:custDataLst>
          </p:nvPr>
        </p:nvSpPr>
        <p:spPr>
          <a:xfrm>
            <a:off x="6704404" y="1582644"/>
            <a:ext cx="1077220" cy="1077220"/>
          </a:xfrm>
          <a:custGeom>
            <a:avLst/>
            <a:gdLst>
              <a:gd name="connsiteX0" fmla="*/ 1296152 w 1296151"/>
              <a:gd name="connsiteY0" fmla="*/ 648076 h 1296151"/>
              <a:gd name="connsiteX1" fmla="*/ 648076 w 1296151"/>
              <a:gd name="connsiteY1" fmla="*/ 1296151 h 1296151"/>
              <a:gd name="connsiteX2" fmla="*/ 0 w 1296151"/>
              <a:gd name="connsiteY2" fmla="*/ 648076 h 1296151"/>
              <a:gd name="connsiteX3" fmla="*/ 648076 w 1296151"/>
              <a:gd name="connsiteY3" fmla="*/ 0 h 1296151"/>
              <a:gd name="connsiteX4" fmla="*/ 1296152 w 1296151"/>
              <a:gd name="connsiteY4" fmla="*/ 648076 h 1296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6151" h="1296151">
                <a:moveTo>
                  <a:pt x="1296152" y="648076"/>
                </a:moveTo>
                <a:cubicBezTo>
                  <a:pt x="1296152" y="1005998"/>
                  <a:pt x="1005999" y="1296151"/>
                  <a:pt x="648076" y="1296151"/>
                </a:cubicBezTo>
                <a:cubicBezTo>
                  <a:pt x="290154" y="1296151"/>
                  <a:pt x="0" y="1005998"/>
                  <a:pt x="0" y="648076"/>
                </a:cubicBezTo>
                <a:cubicBezTo>
                  <a:pt x="0" y="290153"/>
                  <a:pt x="290153" y="0"/>
                  <a:pt x="648076" y="0"/>
                </a:cubicBezTo>
                <a:cubicBezTo>
                  <a:pt x="1005998" y="0"/>
                  <a:pt x="1296152" y="290153"/>
                  <a:pt x="1296152" y="648076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80" name="任意多边形: 形状 179"/>
          <p:cNvSpPr/>
          <p:nvPr>
            <p:custDataLst>
              <p:tags r:id="rId36"/>
            </p:custDataLst>
          </p:nvPr>
        </p:nvSpPr>
        <p:spPr>
          <a:xfrm>
            <a:off x="6989698" y="3362106"/>
            <a:ext cx="506633" cy="506634"/>
          </a:xfrm>
          <a:custGeom>
            <a:avLst/>
            <a:gdLst>
              <a:gd name="connsiteX0" fmla="*/ 304800 w 609599"/>
              <a:gd name="connsiteY0" fmla="*/ 609600 h 609600"/>
              <a:gd name="connsiteX1" fmla="*/ 186066 w 609599"/>
              <a:gd name="connsiteY1" fmla="*/ 585553 h 609600"/>
              <a:gd name="connsiteX2" fmla="*/ 89276 w 609599"/>
              <a:gd name="connsiteY2" fmla="*/ 520324 h 609600"/>
              <a:gd name="connsiteX3" fmla="*/ 24047 w 609599"/>
              <a:gd name="connsiteY3" fmla="*/ 423534 h 609600"/>
              <a:gd name="connsiteX4" fmla="*/ 0 w 609599"/>
              <a:gd name="connsiteY4" fmla="*/ 304800 h 609600"/>
              <a:gd name="connsiteX5" fmla="*/ 24047 w 609599"/>
              <a:gd name="connsiteY5" fmla="*/ 186066 h 609600"/>
              <a:gd name="connsiteX6" fmla="*/ 89276 w 609599"/>
              <a:gd name="connsiteY6" fmla="*/ 89276 h 609600"/>
              <a:gd name="connsiteX7" fmla="*/ 186066 w 609599"/>
              <a:gd name="connsiteY7" fmla="*/ 24047 h 609600"/>
              <a:gd name="connsiteX8" fmla="*/ 304800 w 609599"/>
              <a:gd name="connsiteY8" fmla="*/ 0 h 609600"/>
              <a:gd name="connsiteX9" fmla="*/ 423533 w 609599"/>
              <a:gd name="connsiteY9" fmla="*/ 24047 h 609600"/>
              <a:gd name="connsiteX10" fmla="*/ 520324 w 609599"/>
              <a:gd name="connsiteY10" fmla="*/ 89276 h 609600"/>
              <a:gd name="connsiteX11" fmla="*/ 585552 w 609599"/>
              <a:gd name="connsiteY11" fmla="*/ 186066 h 609600"/>
              <a:gd name="connsiteX12" fmla="*/ 609599 w 609599"/>
              <a:gd name="connsiteY12" fmla="*/ 304800 h 609600"/>
              <a:gd name="connsiteX13" fmla="*/ 585552 w 609599"/>
              <a:gd name="connsiteY13" fmla="*/ 423534 h 609600"/>
              <a:gd name="connsiteX14" fmla="*/ 520324 w 609599"/>
              <a:gd name="connsiteY14" fmla="*/ 520324 h 609600"/>
              <a:gd name="connsiteX15" fmla="*/ 423533 w 609599"/>
              <a:gd name="connsiteY15" fmla="*/ 585553 h 609600"/>
              <a:gd name="connsiteX16" fmla="*/ 304800 w 609599"/>
              <a:gd name="connsiteY16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9599" h="609600">
                <a:moveTo>
                  <a:pt x="304800" y="609600"/>
                </a:moveTo>
                <a:cubicBezTo>
                  <a:pt x="263619" y="609600"/>
                  <a:pt x="223640" y="601484"/>
                  <a:pt x="186066" y="585553"/>
                </a:cubicBezTo>
                <a:cubicBezTo>
                  <a:pt x="149694" y="570222"/>
                  <a:pt x="117231" y="548279"/>
                  <a:pt x="89276" y="520324"/>
                </a:cubicBezTo>
                <a:cubicBezTo>
                  <a:pt x="61320" y="492369"/>
                  <a:pt x="39377" y="459905"/>
                  <a:pt x="24047" y="423534"/>
                </a:cubicBezTo>
                <a:cubicBezTo>
                  <a:pt x="8116" y="385960"/>
                  <a:pt x="0" y="345981"/>
                  <a:pt x="0" y="304800"/>
                </a:cubicBezTo>
                <a:cubicBezTo>
                  <a:pt x="0" y="263619"/>
                  <a:pt x="8116" y="223640"/>
                  <a:pt x="24047" y="186066"/>
                </a:cubicBezTo>
                <a:cubicBezTo>
                  <a:pt x="39377" y="149695"/>
                  <a:pt x="61320" y="117231"/>
                  <a:pt x="89276" y="89276"/>
                </a:cubicBezTo>
                <a:cubicBezTo>
                  <a:pt x="117231" y="61321"/>
                  <a:pt x="149694" y="39377"/>
                  <a:pt x="186066" y="24047"/>
                </a:cubicBezTo>
                <a:cubicBezTo>
                  <a:pt x="223640" y="8116"/>
                  <a:pt x="263619" y="0"/>
                  <a:pt x="304800" y="0"/>
                </a:cubicBezTo>
                <a:cubicBezTo>
                  <a:pt x="345981" y="0"/>
                  <a:pt x="385959" y="8116"/>
                  <a:pt x="423533" y="24047"/>
                </a:cubicBezTo>
                <a:cubicBezTo>
                  <a:pt x="459905" y="39377"/>
                  <a:pt x="492369" y="61321"/>
                  <a:pt x="520324" y="89276"/>
                </a:cubicBezTo>
                <a:cubicBezTo>
                  <a:pt x="548279" y="117231"/>
                  <a:pt x="570222" y="149695"/>
                  <a:pt x="585552" y="186066"/>
                </a:cubicBezTo>
                <a:cubicBezTo>
                  <a:pt x="601484" y="223640"/>
                  <a:pt x="609599" y="263619"/>
                  <a:pt x="609599" y="304800"/>
                </a:cubicBezTo>
                <a:cubicBezTo>
                  <a:pt x="609599" y="345981"/>
                  <a:pt x="601484" y="385960"/>
                  <a:pt x="585552" y="423534"/>
                </a:cubicBezTo>
                <a:cubicBezTo>
                  <a:pt x="570222" y="459905"/>
                  <a:pt x="548279" y="492369"/>
                  <a:pt x="520324" y="520324"/>
                </a:cubicBezTo>
                <a:cubicBezTo>
                  <a:pt x="492369" y="548279"/>
                  <a:pt x="459905" y="570222"/>
                  <a:pt x="423533" y="585553"/>
                </a:cubicBezTo>
                <a:cubicBezTo>
                  <a:pt x="385959" y="601484"/>
                  <a:pt x="345981" y="609600"/>
                  <a:pt x="304800" y="609600"/>
                </a:cubicBezTo>
              </a:path>
            </a:pathLst>
          </a:custGeom>
          <a:solidFill>
            <a:srgbClr val="606060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81" name="任意多边形: 形状 180"/>
          <p:cNvSpPr/>
          <p:nvPr>
            <p:custDataLst>
              <p:tags r:id="rId37"/>
            </p:custDataLst>
          </p:nvPr>
        </p:nvSpPr>
        <p:spPr>
          <a:xfrm>
            <a:off x="7031167" y="3403578"/>
            <a:ext cx="423693" cy="423693"/>
          </a:xfrm>
          <a:custGeom>
            <a:avLst/>
            <a:gdLst>
              <a:gd name="connsiteX0" fmla="*/ 509804 w 509803"/>
              <a:gd name="connsiteY0" fmla="*/ 254902 h 509803"/>
              <a:gd name="connsiteX1" fmla="*/ 489664 w 509803"/>
              <a:gd name="connsiteY1" fmla="*/ 354097 h 509803"/>
              <a:gd name="connsiteX2" fmla="*/ 434956 w 509803"/>
              <a:gd name="connsiteY2" fmla="*/ 434956 h 509803"/>
              <a:gd name="connsiteX3" fmla="*/ 354097 w 509803"/>
              <a:gd name="connsiteY3" fmla="*/ 489664 h 509803"/>
              <a:gd name="connsiteX4" fmla="*/ 254902 w 509803"/>
              <a:gd name="connsiteY4" fmla="*/ 509804 h 509803"/>
              <a:gd name="connsiteX5" fmla="*/ 155707 w 509803"/>
              <a:gd name="connsiteY5" fmla="*/ 489664 h 509803"/>
              <a:gd name="connsiteX6" fmla="*/ 74848 w 509803"/>
              <a:gd name="connsiteY6" fmla="*/ 434956 h 509803"/>
              <a:gd name="connsiteX7" fmla="*/ 20139 w 509803"/>
              <a:gd name="connsiteY7" fmla="*/ 354097 h 509803"/>
              <a:gd name="connsiteX8" fmla="*/ 0 w 509803"/>
              <a:gd name="connsiteY8" fmla="*/ 254902 h 509803"/>
              <a:gd name="connsiteX9" fmla="*/ 20139 w 509803"/>
              <a:gd name="connsiteY9" fmla="*/ 155707 h 509803"/>
              <a:gd name="connsiteX10" fmla="*/ 74848 w 509803"/>
              <a:gd name="connsiteY10" fmla="*/ 74847 h 509803"/>
              <a:gd name="connsiteX11" fmla="*/ 155707 w 509803"/>
              <a:gd name="connsiteY11" fmla="*/ 20140 h 509803"/>
              <a:gd name="connsiteX12" fmla="*/ 254902 w 509803"/>
              <a:gd name="connsiteY12" fmla="*/ 0 h 509803"/>
              <a:gd name="connsiteX13" fmla="*/ 354097 w 509803"/>
              <a:gd name="connsiteY13" fmla="*/ 20140 h 509803"/>
              <a:gd name="connsiteX14" fmla="*/ 434956 w 509803"/>
              <a:gd name="connsiteY14" fmla="*/ 74847 h 509803"/>
              <a:gd name="connsiteX15" fmla="*/ 489664 w 509803"/>
              <a:gd name="connsiteY15" fmla="*/ 155707 h 509803"/>
              <a:gd name="connsiteX16" fmla="*/ 509804 w 509803"/>
              <a:gd name="connsiteY16" fmla="*/ 254902 h 50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9803" h="509803">
                <a:moveTo>
                  <a:pt x="509804" y="254902"/>
                </a:moveTo>
                <a:cubicBezTo>
                  <a:pt x="509804" y="289169"/>
                  <a:pt x="503191" y="322535"/>
                  <a:pt x="489664" y="354097"/>
                </a:cubicBezTo>
                <a:cubicBezTo>
                  <a:pt x="476739" y="384457"/>
                  <a:pt x="458402" y="411811"/>
                  <a:pt x="434956" y="434956"/>
                </a:cubicBezTo>
                <a:cubicBezTo>
                  <a:pt x="411511" y="458402"/>
                  <a:pt x="384457" y="476738"/>
                  <a:pt x="354097" y="489664"/>
                </a:cubicBezTo>
                <a:cubicBezTo>
                  <a:pt x="322535" y="502890"/>
                  <a:pt x="289169" y="509804"/>
                  <a:pt x="254902" y="509804"/>
                </a:cubicBezTo>
                <a:cubicBezTo>
                  <a:pt x="220635" y="509804"/>
                  <a:pt x="187269" y="503191"/>
                  <a:pt x="155707" y="489664"/>
                </a:cubicBezTo>
                <a:cubicBezTo>
                  <a:pt x="125347" y="476738"/>
                  <a:pt x="97993" y="458402"/>
                  <a:pt x="74848" y="434956"/>
                </a:cubicBezTo>
                <a:cubicBezTo>
                  <a:pt x="51401" y="411510"/>
                  <a:pt x="33065" y="384457"/>
                  <a:pt x="20139" y="354097"/>
                </a:cubicBezTo>
                <a:cubicBezTo>
                  <a:pt x="6914" y="322535"/>
                  <a:pt x="0" y="289169"/>
                  <a:pt x="0" y="254902"/>
                </a:cubicBezTo>
                <a:cubicBezTo>
                  <a:pt x="0" y="220634"/>
                  <a:pt x="6613" y="187269"/>
                  <a:pt x="20139" y="155707"/>
                </a:cubicBezTo>
                <a:cubicBezTo>
                  <a:pt x="33065" y="125347"/>
                  <a:pt x="51401" y="97993"/>
                  <a:pt x="74848" y="74847"/>
                </a:cubicBezTo>
                <a:cubicBezTo>
                  <a:pt x="98293" y="51401"/>
                  <a:pt x="125347" y="33065"/>
                  <a:pt x="155707" y="20140"/>
                </a:cubicBezTo>
                <a:cubicBezTo>
                  <a:pt x="187269" y="6914"/>
                  <a:pt x="220635" y="0"/>
                  <a:pt x="254902" y="0"/>
                </a:cubicBezTo>
                <a:cubicBezTo>
                  <a:pt x="289169" y="0"/>
                  <a:pt x="322535" y="6613"/>
                  <a:pt x="354097" y="20140"/>
                </a:cubicBezTo>
                <a:cubicBezTo>
                  <a:pt x="384457" y="33065"/>
                  <a:pt x="411811" y="51401"/>
                  <a:pt x="434956" y="74847"/>
                </a:cubicBezTo>
                <a:cubicBezTo>
                  <a:pt x="458402" y="98294"/>
                  <a:pt x="476739" y="125347"/>
                  <a:pt x="489664" y="155707"/>
                </a:cubicBezTo>
                <a:cubicBezTo>
                  <a:pt x="502890" y="187269"/>
                  <a:pt x="509804" y="220634"/>
                  <a:pt x="509804" y="254902"/>
                </a:cubicBezTo>
              </a:path>
            </a:pathLst>
          </a:custGeom>
          <a:noFill/>
          <a:ln w="178551" cap="flat">
            <a:solidFill>
              <a:srgbClr val="297FD5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82" name="任意多边形: 形状 181"/>
          <p:cNvSpPr/>
          <p:nvPr>
            <p:custDataLst>
              <p:tags r:id="rId38"/>
            </p:custDataLst>
          </p:nvPr>
        </p:nvSpPr>
        <p:spPr>
          <a:xfrm>
            <a:off x="7048655" y="3421066"/>
            <a:ext cx="388718" cy="388718"/>
          </a:xfrm>
          <a:custGeom>
            <a:avLst/>
            <a:gdLst>
              <a:gd name="connsiteX0" fmla="*/ 467721 w 467720"/>
              <a:gd name="connsiteY0" fmla="*/ 233860 h 467720"/>
              <a:gd name="connsiteX1" fmla="*/ 233860 w 467720"/>
              <a:gd name="connsiteY1" fmla="*/ 467721 h 467720"/>
              <a:gd name="connsiteX2" fmla="*/ 0 w 467720"/>
              <a:gd name="connsiteY2" fmla="*/ 233860 h 467720"/>
              <a:gd name="connsiteX3" fmla="*/ 233860 w 467720"/>
              <a:gd name="connsiteY3" fmla="*/ 0 h 467720"/>
              <a:gd name="connsiteX4" fmla="*/ 467721 w 467720"/>
              <a:gd name="connsiteY4" fmla="*/ 233860 h 46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720" h="467720">
                <a:moveTo>
                  <a:pt x="467721" y="233860"/>
                </a:moveTo>
                <a:cubicBezTo>
                  <a:pt x="467721" y="363018"/>
                  <a:pt x="363018" y="467721"/>
                  <a:pt x="233860" y="467721"/>
                </a:cubicBezTo>
                <a:cubicBezTo>
                  <a:pt x="104703" y="467721"/>
                  <a:pt x="0" y="363018"/>
                  <a:pt x="0" y="233860"/>
                </a:cubicBezTo>
                <a:cubicBezTo>
                  <a:pt x="0" y="104703"/>
                  <a:pt x="104703" y="0"/>
                  <a:pt x="233860" y="0"/>
                </a:cubicBezTo>
                <a:cubicBezTo>
                  <a:pt x="363018" y="0"/>
                  <a:pt x="467721" y="104703"/>
                  <a:pt x="467721" y="233860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83" name="任意多边形: 形状 182"/>
          <p:cNvSpPr/>
          <p:nvPr>
            <p:custDataLst>
              <p:tags r:id="rId39"/>
            </p:custDataLst>
          </p:nvPr>
        </p:nvSpPr>
        <p:spPr>
          <a:xfrm>
            <a:off x="7031167" y="1909407"/>
            <a:ext cx="423693" cy="423693"/>
          </a:xfrm>
          <a:custGeom>
            <a:avLst/>
            <a:gdLst>
              <a:gd name="connsiteX0" fmla="*/ 509804 w 509803"/>
              <a:gd name="connsiteY0" fmla="*/ 254902 h 509803"/>
              <a:gd name="connsiteX1" fmla="*/ 489664 w 509803"/>
              <a:gd name="connsiteY1" fmla="*/ 354097 h 509803"/>
              <a:gd name="connsiteX2" fmla="*/ 434956 w 509803"/>
              <a:gd name="connsiteY2" fmla="*/ 434956 h 509803"/>
              <a:gd name="connsiteX3" fmla="*/ 354097 w 509803"/>
              <a:gd name="connsiteY3" fmla="*/ 489664 h 509803"/>
              <a:gd name="connsiteX4" fmla="*/ 254902 w 509803"/>
              <a:gd name="connsiteY4" fmla="*/ 509804 h 509803"/>
              <a:gd name="connsiteX5" fmla="*/ 155707 w 509803"/>
              <a:gd name="connsiteY5" fmla="*/ 489664 h 509803"/>
              <a:gd name="connsiteX6" fmla="*/ 74848 w 509803"/>
              <a:gd name="connsiteY6" fmla="*/ 434956 h 509803"/>
              <a:gd name="connsiteX7" fmla="*/ 20139 w 509803"/>
              <a:gd name="connsiteY7" fmla="*/ 354097 h 509803"/>
              <a:gd name="connsiteX8" fmla="*/ 0 w 509803"/>
              <a:gd name="connsiteY8" fmla="*/ 254902 h 509803"/>
              <a:gd name="connsiteX9" fmla="*/ 20139 w 509803"/>
              <a:gd name="connsiteY9" fmla="*/ 155706 h 509803"/>
              <a:gd name="connsiteX10" fmla="*/ 74848 w 509803"/>
              <a:gd name="connsiteY10" fmla="*/ 74847 h 509803"/>
              <a:gd name="connsiteX11" fmla="*/ 155707 w 509803"/>
              <a:gd name="connsiteY11" fmla="*/ 20140 h 509803"/>
              <a:gd name="connsiteX12" fmla="*/ 254902 w 509803"/>
              <a:gd name="connsiteY12" fmla="*/ 0 h 509803"/>
              <a:gd name="connsiteX13" fmla="*/ 354097 w 509803"/>
              <a:gd name="connsiteY13" fmla="*/ 20140 h 509803"/>
              <a:gd name="connsiteX14" fmla="*/ 434956 w 509803"/>
              <a:gd name="connsiteY14" fmla="*/ 74847 h 509803"/>
              <a:gd name="connsiteX15" fmla="*/ 489664 w 509803"/>
              <a:gd name="connsiteY15" fmla="*/ 155706 h 509803"/>
              <a:gd name="connsiteX16" fmla="*/ 509804 w 509803"/>
              <a:gd name="connsiteY16" fmla="*/ 254902 h 50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9803" h="509803">
                <a:moveTo>
                  <a:pt x="509804" y="254902"/>
                </a:moveTo>
                <a:cubicBezTo>
                  <a:pt x="509804" y="289169"/>
                  <a:pt x="503191" y="322535"/>
                  <a:pt x="489664" y="354097"/>
                </a:cubicBezTo>
                <a:cubicBezTo>
                  <a:pt x="476739" y="384457"/>
                  <a:pt x="458402" y="411811"/>
                  <a:pt x="434956" y="434956"/>
                </a:cubicBezTo>
                <a:cubicBezTo>
                  <a:pt x="411511" y="458102"/>
                  <a:pt x="384457" y="476738"/>
                  <a:pt x="354097" y="489664"/>
                </a:cubicBezTo>
                <a:cubicBezTo>
                  <a:pt x="322535" y="502890"/>
                  <a:pt x="289169" y="509804"/>
                  <a:pt x="254902" y="509804"/>
                </a:cubicBezTo>
                <a:cubicBezTo>
                  <a:pt x="220635" y="509804"/>
                  <a:pt x="187269" y="503191"/>
                  <a:pt x="155707" y="489664"/>
                </a:cubicBezTo>
                <a:cubicBezTo>
                  <a:pt x="125347" y="476738"/>
                  <a:pt x="97993" y="458402"/>
                  <a:pt x="74848" y="434956"/>
                </a:cubicBezTo>
                <a:cubicBezTo>
                  <a:pt x="51702" y="411510"/>
                  <a:pt x="33065" y="384457"/>
                  <a:pt x="20139" y="354097"/>
                </a:cubicBezTo>
                <a:cubicBezTo>
                  <a:pt x="6914" y="322535"/>
                  <a:pt x="0" y="289169"/>
                  <a:pt x="0" y="254902"/>
                </a:cubicBezTo>
                <a:cubicBezTo>
                  <a:pt x="0" y="220634"/>
                  <a:pt x="6613" y="187269"/>
                  <a:pt x="20139" y="155706"/>
                </a:cubicBezTo>
                <a:cubicBezTo>
                  <a:pt x="33065" y="125347"/>
                  <a:pt x="51401" y="97993"/>
                  <a:pt x="74848" y="74847"/>
                </a:cubicBezTo>
                <a:cubicBezTo>
                  <a:pt x="98293" y="51702"/>
                  <a:pt x="125347" y="33065"/>
                  <a:pt x="155707" y="20140"/>
                </a:cubicBezTo>
                <a:cubicBezTo>
                  <a:pt x="187269" y="6914"/>
                  <a:pt x="220635" y="0"/>
                  <a:pt x="254902" y="0"/>
                </a:cubicBezTo>
                <a:cubicBezTo>
                  <a:pt x="289169" y="0"/>
                  <a:pt x="322535" y="6613"/>
                  <a:pt x="354097" y="20140"/>
                </a:cubicBezTo>
                <a:cubicBezTo>
                  <a:pt x="384457" y="33065"/>
                  <a:pt x="411811" y="51401"/>
                  <a:pt x="434956" y="74847"/>
                </a:cubicBezTo>
                <a:cubicBezTo>
                  <a:pt x="458102" y="98294"/>
                  <a:pt x="476739" y="125347"/>
                  <a:pt x="489664" y="155706"/>
                </a:cubicBezTo>
                <a:cubicBezTo>
                  <a:pt x="502890" y="186968"/>
                  <a:pt x="509804" y="220334"/>
                  <a:pt x="509804" y="254902"/>
                </a:cubicBezTo>
              </a:path>
            </a:pathLst>
          </a:custGeom>
          <a:noFill/>
          <a:ln w="178551" cap="flat">
            <a:solidFill>
              <a:srgbClr val="297FD5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84" name="任意多边形: 形状 183"/>
          <p:cNvSpPr/>
          <p:nvPr>
            <p:custDataLst>
              <p:tags r:id="rId40"/>
            </p:custDataLst>
          </p:nvPr>
        </p:nvSpPr>
        <p:spPr>
          <a:xfrm>
            <a:off x="7048655" y="1926895"/>
            <a:ext cx="388718" cy="388718"/>
          </a:xfrm>
          <a:custGeom>
            <a:avLst/>
            <a:gdLst>
              <a:gd name="connsiteX0" fmla="*/ 467721 w 467720"/>
              <a:gd name="connsiteY0" fmla="*/ 233860 h 467720"/>
              <a:gd name="connsiteX1" fmla="*/ 233860 w 467720"/>
              <a:gd name="connsiteY1" fmla="*/ 467721 h 467720"/>
              <a:gd name="connsiteX2" fmla="*/ 0 w 467720"/>
              <a:gd name="connsiteY2" fmla="*/ 233860 h 467720"/>
              <a:gd name="connsiteX3" fmla="*/ 233860 w 467720"/>
              <a:gd name="connsiteY3" fmla="*/ 0 h 467720"/>
              <a:gd name="connsiteX4" fmla="*/ 467721 w 467720"/>
              <a:gd name="connsiteY4" fmla="*/ 233860 h 46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720" h="467720">
                <a:moveTo>
                  <a:pt x="467721" y="233860"/>
                </a:moveTo>
                <a:cubicBezTo>
                  <a:pt x="467721" y="363018"/>
                  <a:pt x="363018" y="467721"/>
                  <a:pt x="233860" y="467721"/>
                </a:cubicBezTo>
                <a:cubicBezTo>
                  <a:pt x="104703" y="467721"/>
                  <a:pt x="0" y="363018"/>
                  <a:pt x="0" y="233860"/>
                </a:cubicBezTo>
                <a:cubicBezTo>
                  <a:pt x="0" y="104703"/>
                  <a:pt x="104703" y="0"/>
                  <a:pt x="233860" y="0"/>
                </a:cubicBezTo>
                <a:cubicBezTo>
                  <a:pt x="363018" y="0"/>
                  <a:pt x="467721" y="104703"/>
                  <a:pt x="467721" y="233860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85" name="任意多边形: 形状 184"/>
          <p:cNvSpPr/>
          <p:nvPr>
            <p:custDataLst>
              <p:tags r:id="rId41"/>
            </p:custDataLst>
          </p:nvPr>
        </p:nvSpPr>
        <p:spPr>
          <a:xfrm>
            <a:off x="7243014" y="2122004"/>
            <a:ext cx="2497" cy="1414726"/>
          </a:xfrm>
          <a:custGeom>
            <a:avLst/>
            <a:gdLst>
              <a:gd name="connsiteX0" fmla="*/ 0 w 3005"/>
              <a:gd name="connsiteY0" fmla="*/ 0 h 1702250"/>
              <a:gd name="connsiteX1" fmla="*/ 0 w 3005"/>
              <a:gd name="connsiteY1" fmla="*/ 1702251 h 170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05" h="1702250">
                <a:moveTo>
                  <a:pt x="0" y="0"/>
                </a:moveTo>
                <a:lnTo>
                  <a:pt x="0" y="1702251"/>
                </a:lnTo>
              </a:path>
            </a:pathLst>
          </a:custGeom>
          <a:ln w="105176" cap="rnd">
            <a:solidFill>
              <a:srgbClr val="FFFFFF"/>
            </a:solidFill>
            <a:prstDash val="solid"/>
            <a:bevel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grpSp>
        <p:nvGrpSpPr>
          <p:cNvPr id="186" name="组合 185"/>
          <p:cNvGrpSpPr/>
          <p:nvPr>
            <p:custDataLst>
              <p:tags r:id="rId42"/>
            </p:custDataLst>
          </p:nvPr>
        </p:nvGrpSpPr>
        <p:grpSpPr>
          <a:xfrm>
            <a:off x="7165944" y="3536731"/>
            <a:ext cx="153639" cy="154387"/>
            <a:chOff x="7370595" y="4278520"/>
            <a:chExt cx="183015" cy="183907"/>
          </a:xfrm>
          <a:solidFill>
            <a:srgbClr val="297FD5"/>
          </a:solidFill>
        </p:grpSpPr>
        <p:sp>
          <p:nvSpPr>
            <p:cNvPr id="187" name="任意多边形: 形状 186"/>
            <p:cNvSpPr/>
            <p:nvPr>
              <p:custDataLst>
                <p:tags r:id="rId43"/>
              </p:custDataLst>
            </p:nvPr>
          </p:nvSpPr>
          <p:spPr>
            <a:xfrm>
              <a:off x="7370595" y="4278818"/>
              <a:ext cx="81537" cy="183609"/>
            </a:xfrm>
            <a:custGeom>
              <a:avLst/>
              <a:gdLst>
                <a:gd name="connsiteX0" fmla="*/ 10821 w 82361"/>
                <a:gd name="connsiteY0" fmla="*/ 174343 h 185464"/>
                <a:gd name="connsiteX1" fmla="*/ 0 w 82361"/>
                <a:gd name="connsiteY1" fmla="*/ 142781 h 185464"/>
                <a:gd name="connsiteX2" fmla="*/ 0 w 82361"/>
                <a:gd name="connsiteY2" fmla="*/ 42684 h 185464"/>
                <a:gd name="connsiteX3" fmla="*/ 10821 w 82361"/>
                <a:gd name="connsiteY3" fmla="*/ 11122 h 185464"/>
                <a:gd name="connsiteX4" fmla="*/ 41181 w 82361"/>
                <a:gd name="connsiteY4" fmla="*/ 0 h 185464"/>
                <a:gd name="connsiteX5" fmla="*/ 71541 w 82361"/>
                <a:gd name="connsiteY5" fmla="*/ 11122 h 185464"/>
                <a:gd name="connsiteX6" fmla="*/ 82362 w 82361"/>
                <a:gd name="connsiteY6" fmla="*/ 42684 h 185464"/>
                <a:gd name="connsiteX7" fmla="*/ 82362 w 82361"/>
                <a:gd name="connsiteY7" fmla="*/ 142781 h 185464"/>
                <a:gd name="connsiteX8" fmla="*/ 71541 w 82361"/>
                <a:gd name="connsiteY8" fmla="*/ 174343 h 185464"/>
                <a:gd name="connsiteX9" fmla="*/ 41181 w 82361"/>
                <a:gd name="connsiteY9" fmla="*/ 185465 h 185464"/>
                <a:gd name="connsiteX10" fmla="*/ 10821 w 82361"/>
                <a:gd name="connsiteY10" fmla="*/ 174343 h 185464"/>
                <a:gd name="connsiteX11" fmla="*/ 51401 w 82361"/>
                <a:gd name="connsiteY11" fmla="*/ 154805 h 185464"/>
                <a:gd name="connsiteX12" fmla="*/ 55008 w 82361"/>
                <a:gd name="connsiteY12" fmla="*/ 142781 h 185464"/>
                <a:gd name="connsiteX13" fmla="*/ 55008 w 82361"/>
                <a:gd name="connsiteY13" fmla="*/ 42984 h 185464"/>
                <a:gd name="connsiteX14" fmla="*/ 51401 w 82361"/>
                <a:gd name="connsiteY14" fmla="*/ 30961 h 185464"/>
                <a:gd name="connsiteX15" fmla="*/ 41181 w 82361"/>
                <a:gd name="connsiteY15" fmla="*/ 26752 h 185464"/>
                <a:gd name="connsiteX16" fmla="*/ 30961 w 82361"/>
                <a:gd name="connsiteY16" fmla="*/ 30961 h 185464"/>
                <a:gd name="connsiteX17" fmla="*/ 27353 w 82361"/>
                <a:gd name="connsiteY17" fmla="*/ 42984 h 185464"/>
                <a:gd name="connsiteX18" fmla="*/ 27353 w 82361"/>
                <a:gd name="connsiteY18" fmla="*/ 142781 h 185464"/>
                <a:gd name="connsiteX19" fmla="*/ 30961 w 82361"/>
                <a:gd name="connsiteY19" fmla="*/ 154805 h 185464"/>
                <a:gd name="connsiteX20" fmla="*/ 41181 w 82361"/>
                <a:gd name="connsiteY20" fmla="*/ 159013 h 185464"/>
                <a:gd name="connsiteX21" fmla="*/ 51401 w 82361"/>
                <a:gd name="connsiteY21" fmla="*/ 154805 h 1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2361" h="185464">
                  <a:moveTo>
                    <a:pt x="10821" y="174343"/>
                  </a:moveTo>
                  <a:cubicBezTo>
                    <a:pt x="3607" y="166828"/>
                    <a:pt x="0" y="156308"/>
                    <a:pt x="0" y="142781"/>
                  </a:cubicBezTo>
                  <a:lnTo>
                    <a:pt x="0" y="42684"/>
                  </a:lnTo>
                  <a:cubicBezTo>
                    <a:pt x="0" y="29157"/>
                    <a:pt x="3607" y="18637"/>
                    <a:pt x="10821" y="11122"/>
                  </a:cubicBezTo>
                  <a:cubicBezTo>
                    <a:pt x="18036" y="3607"/>
                    <a:pt x="28255" y="0"/>
                    <a:pt x="41181" y="0"/>
                  </a:cubicBezTo>
                  <a:cubicBezTo>
                    <a:pt x="54107" y="0"/>
                    <a:pt x="64326" y="3607"/>
                    <a:pt x="71541" y="11122"/>
                  </a:cubicBezTo>
                  <a:cubicBezTo>
                    <a:pt x="78755" y="18637"/>
                    <a:pt x="82362" y="29157"/>
                    <a:pt x="82362" y="42684"/>
                  </a:cubicBezTo>
                  <a:lnTo>
                    <a:pt x="82362" y="142781"/>
                  </a:lnTo>
                  <a:cubicBezTo>
                    <a:pt x="82362" y="156308"/>
                    <a:pt x="78755" y="166828"/>
                    <a:pt x="71541" y="174343"/>
                  </a:cubicBezTo>
                  <a:cubicBezTo>
                    <a:pt x="64326" y="181858"/>
                    <a:pt x="54107" y="185465"/>
                    <a:pt x="41181" y="185465"/>
                  </a:cubicBezTo>
                  <a:cubicBezTo>
                    <a:pt x="28255" y="185465"/>
                    <a:pt x="18036" y="181557"/>
                    <a:pt x="10821" y="174343"/>
                  </a:cubicBezTo>
                  <a:close/>
                  <a:moveTo>
                    <a:pt x="51401" y="154805"/>
                  </a:moveTo>
                  <a:cubicBezTo>
                    <a:pt x="53806" y="152099"/>
                    <a:pt x="55008" y="147891"/>
                    <a:pt x="55008" y="142781"/>
                  </a:cubicBezTo>
                  <a:lnTo>
                    <a:pt x="55008" y="42984"/>
                  </a:lnTo>
                  <a:cubicBezTo>
                    <a:pt x="55008" y="37874"/>
                    <a:pt x="53806" y="33967"/>
                    <a:pt x="51401" y="30961"/>
                  </a:cubicBezTo>
                  <a:cubicBezTo>
                    <a:pt x="48997" y="28255"/>
                    <a:pt x="45690" y="26752"/>
                    <a:pt x="41181" y="26752"/>
                  </a:cubicBezTo>
                  <a:cubicBezTo>
                    <a:pt x="36672" y="26752"/>
                    <a:pt x="33365" y="28255"/>
                    <a:pt x="30961" y="30961"/>
                  </a:cubicBezTo>
                  <a:cubicBezTo>
                    <a:pt x="28556" y="33666"/>
                    <a:pt x="27353" y="37874"/>
                    <a:pt x="27353" y="42984"/>
                  </a:cubicBezTo>
                  <a:lnTo>
                    <a:pt x="27353" y="142781"/>
                  </a:lnTo>
                  <a:cubicBezTo>
                    <a:pt x="27353" y="147891"/>
                    <a:pt x="28556" y="151799"/>
                    <a:pt x="30961" y="154805"/>
                  </a:cubicBezTo>
                  <a:cubicBezTo>
                    <a:pt x="33365" y="157510"/>
                    <a:pt x="36672" y="159013"/>
                    <a:pt x="41181" y="159013"/>
                  </a:cubicBezTo>
                  <a:cubicBezTo>
                    <a:pt x="45690" y="159013"/>
                    <a:pt x="48997" y="157510"/>
                    <a:pt x="51401" y="154805"/>
                  </a:cubicBezTo>
                  <a:close/>
                </a:path>
              </a:pathLst>
            </a:custGeom>
            <a:grpFill/>
            <a:ln w="3006" cap="flat">
              <a:noFill/>
              <a:prstDash val="solid"/>
              <a:miter/>
            </a:ln>
            <a:effectLst/>
          </p:spPr>
          <p:txBody>
            <a:bodyPr lIns="90526" tIns="45263" rIns="90526" bIns="45263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8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  <p:sp>
          <p:nvSpPr>
            <p:cNvPr id="188" name="任意多边形: 形状 187"/>
            <p:cNvSpPr/>
            <p:nvPr>
              <p:custDataLst>
                <p:tags r:id="rId44"/>
              </p:custDataLst>
            </p:nvPr>
          </p:nvSpPr>
          <p:spPr>
            <a:xfrm>
              <a:off x="7470287" y="4278520"/>
              <a:ext cx="83323" cy="183441"/>
            </a:xfrm>
            <a:custGeom>
              <a:avLst/>
              <a:gdLst>
                <a:gd name="connsiteX0" fmla="*/ 19538 w 84165"/>
                <a:gd name="connsiteY0" fmla="*/ 180956 h 185294"/>
                <a:gd name="connsiteX1" fmla="*/ 5110 w 84165"/>
                <a:gd name="connsiteY1" fmla="*/ 167730 h 185294"/>
                <a:gd name="connsiteX2" fmla="*/ 0 w 84165"/>
                <a:gd name="connsiteY2" fmla="*/ 146689 h 185294"/>
                <a:gd name="connsiteX3" fmla="*/ 0 w 84165"/>
                <a:gd name="connsiteY3" fmla="*/ 133463 h 185294"/>
                <a:gd name="connsiteX4" fmla="*/ 27353 w 84165"/>
                <a:gd name="connsiteY4" fmla="*/ 133463 h 185294"/>
                <a:gd name="connsiteX5" fmla="*/ 27353 w 84165"/>
                <a:gd name="connsiteY5" fmla="*/ 145186 h 185294"/>
                <a:gd name="connsiteX6" fmla="*/ 29157 w 84165"/>
                <a:gd name="connsiteY6" fmla="*/ 152400 h 185294"/>
                <a:gd name="connsiteX7" fmla="*/ 34267 w 84165"/>
                <a:gd name="connsiteY7" fmla="*/ 156909 h 185294"/>
                <a:gd name="connsiteX8" fmla="*/ 42383 w 84165"/>
                <a:gd name="connsiteY8" fmla="*/ 158412 h 185294"/>
                <a:gd name="connsiteX9" fmla="*/ 52904 w 84165"/>
                <a:gd name="connsiteY9" fmla="*/ 154504 h 185294"/>
                <a:gd name="connsiteX10" fmla="*/ 56511 w 84165"/>
                <a:gd name="connsiteY10" fmla="*/ 143683 h 185294"/>
                <a:gd name="connsiteX11" fmla="*/ 56511 w 84165"/>
                <a:gd name="connsiteY11" fmla="*/ 118133 h 185294"/>
                <a:gd name="connsiteX12" fmla="*/ 53205 w 84165"/>
                <a:gd name="connsiteY12" fmla="*/ 106410 h 185294"/>
                <a:gd name="connsiteX13" fmla="*/ 43285 w 84165"/>
                <a:gd name="connsiteY13" fmla="*/ 102201 h 185294"/>
                <a:gd name="connsiteX14" fmla="*/ 31862 w 84165"/>
                <a:gd name="connsiteY14" fmla="*/ 102201 h 185294"/>
                <a:gd name="connsiteX15" fmla="*/ 31862 w 84165"/>
                <a:gd name="connsiteY15" fmla="*/ 75749 h 185294"/>
                <a:gd name="connsiteX16" fmla="*/ 43285 w 84165"/>
                <a:gd name="connsiteY16" fmla="*/ 75749 h 185294"/>
                <a:gd name="connsiteX17" fmla="*/ 50800 w 84165"/>
                <a:gd name="connsiteY17" fmla="*/ 72142 h 185294"/>
                <a:gd name="connsiteX18" fmla="*/ 53505 w 84165"/>
                <a:gd name="connsiteY18" fmla="*/ 62223 h 185294"/>
                <a:gd name="connsiteX19" fmla="*/ 53505 w 84165"/>
                <a:gd name="connsiteY19" fmla="*/ 38476 h 185294"/>
                <a:gd name="connsiteX20" fmla="*/ 50500 w 84165"/>
                <a:gd name="connsiteY20" fmla="*/ 29759 h 185294"/>
                <a:gd name="connsiteX21" fmla="*/ 42083 w 84165"/>
                <a:gd name="connsiteY21" fmla="*/ 26753 h 185294"/>
                <a:gd name="connsiteX22" fmla="*/ 35470 w 84165"/>
                <a:gd name="connsiteY22" fmla="*/ 28256 h 185294"/>
                <a:gd name="connsiteX23" fmla="*/ 31261 w 84165"/>
                <a:gd name="connsiteY23" fmla="*/ 32464 h 185294"/>
                <a:gd name="connsiteX24" fmla="*/ 29758 w 84165"/>
                <a:gd name="connsiteY24" fmla="*/ 38776 h 185294"/>
                <a:gd name="connsiteX25" fmla="*/ 29758 w 84165"/>
                <a:gd name="connsiteY25" fmla="*/ 52303 h 185294"/>
                <a:gd name="connsiteX26" fmla="*/ 2405 w 84165"/>
                <a:gd name="connsiteY26" fmla="*/ 52303 h 185294"/>
                <a:gd name="connsiteX27" fmla="*/ 2405 w 84165"/>
                <a:gd name="connsiteY27" fmla="*/ 38476 h 185294"/>
                <a:gd name="connsiteX28" fmla="*/ 7214 w 84165"/>
                <a:gd name="connsiteY28" fmla="*/ 17735 h 185294"/>
                <a:gd name="connsiteX29" fmla="*/ 21041 w 84165"/>
                <a:gd name="connsiteY29" fmla="*/ 4509 h 185294"/>
                <a:gd name="connsiteX30" fmla="*/ 42985 w 84165"/>
                <a:gd name="connsiteY30" fmla="*/ 0 h 185294"/>
                <a:gd name="connsiteX31" fmla="*/ 70939 w 84165"/>
                <a:gd name="connsiteY31" fmla="*/ 10220 h 185294"/>
                <a:gd name="connsiteX32" fmla="*/ 80859 w 84165"/>
                <a:gd name="connsiteY32" fmla="*/ 38776 h 185294"/>
                <a:gd name="connsiteX33" fmla="*/ 80859 w 84165"/>
                <a:gd name="connsiteY33" fmla="*/ 63726 h 185294"/>
                <a:gd name="connsiteX34" fmla="*/ 76651 w 84165"/>
                <a:gd name="connsiteY34" fmla="*/ 76952 h 185294"/>
                <a:gd name="connsiteX35" fmla="*/ 64627 w 84165"/>
                <a:gd name="connsiteY35" fmla="*/ 88675 h 185294"/>
                <a:gd name="connsiteX36" fmla="*/ 79056 w 84165"/>
                <a:gd name="connsiteY36" fmla="*/ 99496 h 185294"/>
                <a:gd name="connsiteX37" fmla="*/ 84166 w 84165"/>
                <a:gd name="connsiteY37" fmla="*/ 117532 h 185294"/>
                <a:gd name="connsiteX38" fmla="*/ 84166 w 84165"/>
                <a:gd name="connsiteY38" fmla="*/ 143984 h 185294"/>
                <a:gd name="connsiteX39" fmla="*/ 79356 w 84165"/>
                <a:gd name="connsiteY39" fmla="*/ 166227 h 185294"/>
                <a:gd name="connsiteX40" fmla="*/ 64927 w 84165"/>
                <a:gd name="connsiteY40" fmla="*/ 180355 h 185294"/>
                <a:gd name="connsiteX41" fmla="*/ 42383 w 84165"/>
                <a:gd name="connsiteY41" fmla="*/ 185165 h 185294"/>
                <a:gd name="connsiteX42" fmla="*/ 19538 w 84165"/>
                <a:gd name="connsiteY42" fmla="*/ 180956 h 18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4165" h="185294">
                  <a:moveTo>
                    <a:pt x="19538" y="180956"/>
                  </a:moveTo>
                  <a:cubicBezTo>
                    <a:pt x="13226" y="177951"/>
                    <a:pt x="8417" y="173442"/>
                    <a:pt x="5110" y="167730"/>
                  </a:cubicBezTo>
                  <a:cubicBezTo>
                    <a:pt x="1803" y="161719"/>
                    <a:pt x="0" y="154805"/>
                    <a:pt x="0" y="146689"/>
                  </a:cubicBezTo>
                  <a:lnTo>
                    <a:pt x="0" y="133463"/>
                  </a:lnTo>
                  <a:lnTo>
                    <a:pt x="27353" y="133463"/>
                  </a:lnTo>
                  <a:lnTo>
                    <a:pt x="27353" y="145186"/>
                  </a:lnTo>
                  <a:cubicBezTo>
                    <a:pt x="27353" y="147891"/>
                    <a:pt x="27955" y="150296"/>
                    <a:pt x="29157" y="152400"/>
                  </a:cubicBezTo>
                  <a:cubicBezTo>
                    <a:pt x="30359" y="154504"/>
                    <a:pt x="32163" y="156007"/>
                    <a:pt x="34267" y="156909"/>
                  </a:cubicBezTo>
                  <a:cubicBezTo>
                    <a:pt x="36371" y="158112"/>
                    <a:pt x="39077" y="158412"/>
                    <a:pt x="42383" y="158412"/>
                  </a:cubicBezTo>
                  <a:cubicBezTo>
                    <a:pt x="46892" y="158412"/>
                    <a:pt x="50500" y="157210"/>
                    <a:pt x="52904" y="154504"/>
                  </a:cubicBezTo>
                  <a:cubicBezTo>
                    <a:pt x="55309" y="151799"/>
                    <a:pt x="56511" y="148192"/>
                    <a:pt x="56511" y="143683"/>
                  </a:cubicBezTo>
                  <a:lnTo>
                    <a:pt x="56511" y="118133"/>
                  </a:lnTo>
                  <a:cubicBezTo>
                    <a:pt x="56511" y="113023"/>
                    <a:pt x="55309" y="109115"/>
                    <a:pt x="53205" y="106410"/>
                  </a:cubicBezTo>
                  <a:cubicBezTo>
                    <a:pt x="51101" y="103704"/>
                    <a:pt x="47794" y="102201"/>
                    <a:pt x="43285" y="102201"/>
                  </a:cubicBezTo>
                  <a:lnTo>
                    <a:pt x="31862" y="102201"/>
                  </a:lnTo>
                  <a:lnTo>
                    <a:pt x="31862" y="75749"/>
                  </a:lnTo>
                  <a:lnTo>
                    <a:pt x="43285" y="75749"/>
                  </a:lnTo>
                  <a:cubicBezTo>
                    <a:pt x="46592" y="75749"/>
                    <a:pt x="48997" y="74547"/>
                    <a:pt x="50800" y="72142"/>
                  </a:cubicBezTo>
                  <a:cubicBezTo>
                    <a:pt x="52604" y="69738"/>
                    <a:pt x="53505" y="66431"/>
                    <a:pt x="53505" y="62223"/>
                  </a:cubicBezTo>
                  <a:lnTo>
                    <a:pt x="53505" y="38476"/>
                  </a:lnTo>
                  <a:cubicBezTo>
                    <a:pt x="53505" y="34869"/>
                    <a:pt x="52604" y="31863"/>
                    <a:pt x="50500" y="29759"/>
                  </a:cubicBezTo>
                  <a:cubicBezTo>
                    <a:pt x="48395" y="27655"/>
                    <a:pt x="45690" y="26753"/>
                    <a:pt x="42083" y="26753"/>
                  </a:cubicBezTo>
                  <a:cubicBezTo>
                    <a:pt x="39377" y="26753"/>
                    <a:pt x="37273" y="27354"/>
                    <a:pt x="35470" y="28256"/>
                  </a:cubicBezTo>
                  <a:cubicBezTo>
                    <a:pt x="33666" y="29158"/>
                    <a:pt x="32163" y="30661"/>
                    <a:pt x="31261" y="32464"/>
                  </a:cubicBezTo>
                  <a:cubicBezTo>
                    <a:pt x="30359" y="34268"/>
                    <a:pt x="29758" y="36372"/>
                    <a:pt x="29758" y="38776"/>
                  </a:cubicBezTo>
                  <a:lnTo>
                    <a:pt x="29758" y="52303"/>
                  </a:lnTo>
                  <a:lnTo>
                    <a:pt x="2405" y="52303"/>
                  </a:lnTo>
                  <a:lnTo>
                    <a:pt x="2405" y="38476"/>
                  </a:lnTo>
                  <a:cubicBezTo>
                    <a:pt x="2405" y="30360"/>
                    <a:pt x="3908" y="23446"/>
                    <a:pt x="7214" y="17735"/>
                  </a:cubicBezTo>
                  <a:cubicBezTo>
                    <a:pt x="10521" y="12024"/>
                    <a:pt x="15030" y="7515"/>
                    <a:pt x="21041" y="4509"/>
                  </a:cubicBezTo>
                  <a:cubicBezTo>
                    <a:pt x="27053" y="1503"/>
                    <a:pt x="34267" y="0"/>
                    <a:pt x="42985" y="0"/>
                  </a:cubicBezTo>
                  <a:cubicBezTo>
                    <a:pt x="55008" y="0"/>
                    <a:pt x="64326" y="3307"/>
                    <a:pt x="70939" y="10220"/>
                  </a:cubicBezTo>
                  <a:cubicBezTo>
                    <a:pt x="77553" y="16833"/>
                    <a:pt x="80859" y="26452"/>
                    <a:pt x="80859" y="38776"/>
                  </a:cubicBezTo>
                  <a:lnTo>
                    <a:pt x="80859" y="63726"/>
                  </a:lnTo>
                  <a:cubicBezTo>
                    <a:pt x="80859" y="68235"/>
                    <a:pt x="79356" y="72743"/>
                    <a:pt x="76651" y="76952"/>
                  </a:cubicBezTo>
                  <a:cubicBezTo>
                    <a:pt x="73945" y="81160"/>
                    <a:pt x="69737" y="85368"/>
                    <a:pt x="64627" y="88675"/>
                  </a:cubicBezTo>
                  <a:cubicBezTo>
                    <a:pt x="70639" y="90779"/>
                    <a:pt x="75448" y="94686"/>
                    <a:pt x="79056" y="99496"/>
                  </a:cubicBezTo>
                  <a:cubicBezTo>
                    <a:pt x="82362" y="104606"/>
                    <a:pt x="84166" y="110618"/>
                    <a:pt x="84166" y="117532"/>
                  </a:cubicBezTo>
                  <a:lnTo>
                    <a:pt x="84166" y="143984"/>
                  </a:lnTo>
                  <a:cubicBezTo>
                    <a:pt x="84166" y="152701"/>
                    <a:pt x="82663" y="160216"/>
                    <a:pt x="79356" y="166227"/>
                  </a:cubicBezTo>
                  <a:cubicBezTo>
                    <a:pt x="76050" y="172239"/>
                    <a:pt x="71240" y="177049"/>
                    <a:pt x="64927" y="180355"/>
                  </a:cubicBezTo>
                  <a:cubicBezTo>
                    <a:pt x="58615" y="183662"/>
                    <a:pt x="51101" y="185165"/>
                    <a:pt x="42383" y="185165"/>
                  </a:cubicBezTo>
                  <a:cubicBezTo>
                    <a:pt x="33666" y="185766"/>
                    <a:pt x="25850" y="184263"/>
                    <a:pt x="19538" y="180956"/>
                  </a:cubicBezTo>
                  <a:close/>
                </a:path>
              </a:pathLst>
            </a:custGeom>
            <a:grpFill/>
            <a:ln w="3006" cap="flat">
              <a:noFill/>
              <a:prstDash val="solid"/>
              <a:miter/>
            </a:ln>
            <a:effectLst/>
          </p:spPr>
          <p:txBody>
            <a:bodyPr lIns="90526" tIns="45263" rIns="90526" bIns="45263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8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189" name="任意多边形: 形状 188"/>
          <p:cNvSpPr/>
          <p:nvPr>
            <p:custDataLst>
              <p:tags r:id="rId45"/>
            </p:custDataLst>
          </p:nvPr>
        </p:nvSpPr>
        <p:spPr>
          <a:xfrm>
            <a:off x="8386936" y="1508199"/>
            <a:ext cx="2289094" cy="1225112"/>
          </a:xfrm>
          <a:custGeom>
            <a:avLst/>
            <a:gdLst>
              <a:gd name="connsiteX0" fmla="*/ 0 w 2754321"/>
              <a:gd name="connsiteY0" fmla="*/ 0 h 1474101"/>
              <a:gd name="connsiteX1" fmla="*/ 2754322 w 2754321"/>
              <a:gd name="connsiteY1" fmla="*/ 0 h 1474101"/>
              <a:gd name="connsiteX2" fmla="*/ 2754322 w 2754321"/>
              <a:gd name="connsiteY2" fmla="*/ 1474102 h 1474101"/>
              <a:gd name="connsiteX3" fmla="*/ 0 w 2754321"/>
              <a:gd name="connsiteY3" fmla="*/ 1474102 h 147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4321" h="1474101">
                <a:moveTo>
                  <a:pt x="0" y="0"/>
                </a:moveTo>
                <a:lnTo>
                  <a:pt x="2754322" y="0"/>
                </a:lnTo>
                <a:lnTo>
                  <a:pt x="2754322" y="1474102"/>
                </a:lnTo>
                <a:lnTo>
                  <a:pt x="0" y="1474102"/>
                </a:lnTo>
                <a:close/>
              </a:path>
            </a:pathLst>
          </a:custGeom>
          <a:solidFill>
            <a:srgbClr val="7F8FA9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0" name="任意多边形: 形状 189"/>
          <p:cNvSpPr/>
          <p:nvPr>
            <p:custDataLst>
              <p:tags r:id="rId46"/>
            </p:custDataLst>
          </p:nvPr>
        </p:nvSpPr>
        <p:spPr>
          <a:xfrm>
            <a:off x="8607027" y="1196924"/>
            <a:ext cx="1848663" cy="1848663"/>
          </a:xfrm>
          <a:custGeom>
            <a:avLst/>
            <a:gdLst>
              <a:gd name="connsiteX0" fmla="*/ 1112189 w 2224378"/>
              <a:gd name="connsiteY0" fmla="*/ 2224379 h 2224378"/>
              <a:gd name="connsiteX1" fmla="*/ 679337 w 2224378"/>
              <a:gd name="connsiteY1" fmla="*/ 2136907 h 2224378"/>
              <a:gd name="connsiteX2" fmla="*/ 325841 w 2224378"/>
              <a:gd name="connsiteY2" fmla="*/ 1898538 h 2224378"/>
              <a:gd name="connsiteX3" fmla="*/ 87472 w 2224378"/>
              <a:gd name="connsiteY3" fmla="*/ 1545042 h 2224378"/>
              <a:gd name="connsiteX4" fmla="*/ 0 w 2224378"/>
              <a:gd name="connsiteY4" fmla="*/ 1112189 h 2224378"/>
              <a:gd name="connsiteX5" fmla="*/ 87472 w 2224378"/>
              <a:gd name="connsiteY5" fmla="*/ 679337 h 2224378"/>
              <a:gd name="connsiteX6" fmla="*/ 325841 w 2224378"/>
              <a:gd name="connsiteY6" fmla="*/ 325842 h 2224378"/>
              <a:gd name="connsiteX7" fmla="*/ 679337 w 2224378"/>
              <a:gd name="connsiteY7" fmla="*/ 87472 h 2224378"/>
              <a:gd name="connsiteX8" fmla="*/ 1112189 w 2224378"/>
              <a:gd name="connsiteY8" fmla="*/ 0 h 2224378"/>
              <a:gd name="connsiteX9" fmla="*/ 1545041 w 2224378"/>
              <a:gd name="connsiteY9" fmla="*/ 87472 h 2224378"/>
              <a:gd name="connsiteX10" fmla="*/ 1898538 w 2224378"/>
              <a:gd name="connsiteY10" fmla="*/ 325842 h 2224378"/>
              <a:gd name="connsiteX11" fmla="*/ 2136906 w 2224378"/>
              <a:gd name="connsiteY11" fmla="*/ 679337 h 2224378"/>
              <a:gd name="connsiteX12" fmla="*/ 2224379 w 2224378"/>
              <a:gd name="connsiteY12" fmla="*/ 1112189 h 2224378"/>
              <a:gd name="connsiteX13" fmla="*/ 2136906 w 2224378"/>
              <a:gd name="connsiteY13" fmla="*/ 1545042 h 2224378"/>
              <a:gd name="connsiteX14" fmla="*/ 1898538 w 2224378"/>
              <a:gd name="connsiteY14" fmla="*/ 1898538 h 2224378"/>
              <a:gd name="connsiteX15" fmla="*/ 1545041 w 2224378"/>
              <a:gd name="connsiteY15" fmla="*/ 2136907 h 2224378"/>
              <a:gd name="connsiteX16" fmla="*/ 1112189 w 2224378"/>
              <a:gd name="connsiteY16" fmla="*/ 2224379 h 2224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24378" h="2224378">
                <a:moveTo>
                  <a:pt x="1112189" y="2224379"/>
                </a:moveTo>
                <a:cubicBezTo>
                  <a:pt x="962194" y="2224379"/>
                  <a:pt x="816407" y="2194921"/>
                  <a:pt x="679337" y="2136907"/>
                </a:cubicBezTo>
                <a:cubicBezTo>
                  <a:pt x="546776" y="2080997"/>
                  <a:pt x="428042" y="2000739"/>
                  <a:pt x="325841" y="1898538"/>
                </a:cubicBezTo>
                <a:cubicBezTo>
                  <a:pt x="223640" y="1796336"/>
                  <a:pt x="143683" y="1677603"/>
                  <a:pt x="87472" y="1545042"/>
                </a:cubicBezTo>
                <a:cubicBezTo>
                  <a:pt x="29458" y="1407972"/>
                  <a:pt x="0" y="1262185"/>
                  <a:pt x="0" y="1112189"/>
                </a:cubicBezTo>
                <a:cubicBezTo>
                  <a:pt x="0" y="962194"/>
                  <a:pt x="29458" y="816407"/>
                  <a:pt x="87472" y="679337"/>
                </a:cubicBezTo>
                <a:cubicBezTo>
                  <a:pt x="143382" y="546776"/>
                  <a:pt x="223640" y="428043"/>
                  <a:pt x="325841" y="325842"/>
                </a:cubicBezTo>
                <a:cubicBezTo>
                  <a:pt x="428042" y="223640"/>
                  <a:pt x="546776" y="143683"/>
                  <a:pt x="679337" y="87472"/>
                </a:cubicBezTo>
                <a:cubicBezTo>
                  <a:pt x="816407" y="29458"/>
                  <a:pt x="962194" y="0"/>
                  <a:pt x="1112189" y="0"/>
                </a:cubicBezTo>
                <a:cubicBezTo>
                  <a:pt x="1262184" y="0"/>
                  <a:pt x="1407971" y="29458"/>
                  <a:pt x="1545041" y="87472"/>
                </a:cubicBezTo>
                <a:cubicBezTo>
                  <a:pt x="1677603" y="143382"/>
                  <a:pt x="1796336" y="223640"/>
                  <a:pt x="1898538" y="325842"/>
                </a:cubicBezTo>
                <a:cubicBezTo>
                  <a:pt x="2000739" y="428043"/>
                  <a:pt x="2080696" y="546776"/>
                  <a:pt x="2136906" y="679337"/>
                </a:cubicBezTo>
                <a:cubicBezTo>
                  <a:pt x="2194921" y="816407"/>
                  <a:pt x="2224379" y="962194"/>
                  <a:pt x="2224379" y="1112189"/>
                </a:cubicBezTo>
                <a:cubicBezTo>
                  <a:pt x="2224379" y="1262185"/>
                  <a:pt x="2194921" y="1407972"/>
                  <a:pt x="2136906" y="1545042"/>
                </a:cubicBezTo>
                <a:cubicBezTo>
                  <a:pt x="2080997" y="1677603"/>
                  <a:pt x="2000739" y="1796336"/>
                  <a:pt x="1898538" y="1898538"/>
                </a:cubicBezTo>
                <a:cubicBezTo>
                  <a:pt x="1796336" y="2000739"/>
                  <a:pt x="1677603" y="2080696"/>
                  <a:pt x="1545041" y="2136907"/>
                </a:cubicBezTo>
                <a:cubicBezTo>
                  <a:pt x="1407971" y="2194921"/>
                  <a:pt x="1262184" y="2224379"/>
                  <a:pt x="1112189" y="2224379"/>
                </a:cubicBezTo>
              </a:path>
            </a:pathLst>
          </a:custGeom>
          <a:solidFill>
            <a:sysClr val="window" lastClr="FFFFFF">
              <a:lumMod val="95000"/>
            </a:sysClr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1" name="任意多边形: 形状 190"/>
          <p:cNvSpPr/>
          <p:nvPr>
            <p:custDataLst>
              <p:tags r:id="rId47"/>
            </p:custDataLst>
          </p:nvPr>
        </p:nvSpPr>
        <p:spPr>
          <a:xfrm>
            <a:off x="8864341" y="1454486"/>
            <a:ext cx="1333535" cy="1333535"/>
          </a:xfrm>
          <a:custGeom>
            <a:avLst/>
            <a:gdLst>
              <a:gd name="connsiteX0" fmla="*/ 1604559 w 1604558"/>
              <a:gd name="connsiteY0" fmla="*/ 802279 h 1604558"/>
              <a:gd name="connsiteX1" fmla="*/ 1541435 w 1604558"/>
              <a:gd name="connsiteY1" fmla="*/ 1114594 h 1604558"/>
              <a:gd name="connsiteX2" fmla="*/ 1369496 w 1604558"/>
              <a:gd name="connsiteY2" fmla="*/ 1369496 h 1604558"/>
              <a:gd name="connsiteX3" fmla="*/ 1114594 w 1604558"/>
              <a:gd name="connsiteY3" fmla="*/ 1541435 h 1604558"/>
              <a:gd name="connsiteX4" fmla="*/ 802279 w 1604558"/>
              <a:gd name="connsiteY4" fmla="*/ 1604559 h 1604558"/>
              <a:gd name="connsiteX5" fmla="*/ 489965 w 1604558"/>
              <a:gd name="connsiteY5" fmla="*/ 1541435 h 1604558"/>
              <a:gd name="connsiteX6" fmla="*/ 235063 w 1604558"/>
              <a:gd name="connsiteY6" fmla="*/ 1369496 h 1604558"/>
              <a:gd name="connsiteX7" fmla="*/ 63124 w 1604558"/>
              <a:gd name="connsiteY7" fmla="*/ 1114594 h 1604558"/>
              <a:gd name="connsiteX8" fmla="*/ 0 w 1604558"/>
              <a:gd name="connsiteY8" fmla="*/ 802279 h 1604558"/>
              <a:gd name="connsiteX9" fmla="*/ 63124 w 1604558"/>
              <a:gd name="connsiteY9" fmla="*/ 489965 h 1604558"/>
              <a:gd name="connsiteX10" fmla="*/ 235063 w 1604558"/>
              <a:gd name="connsiteY10" fmla="*/ 235063 h 1604558"/>
              <a:gd name="connsiteX11" fmla="*/ 489965 w 1604558"/>
              <a:gd name="connsiteY11" fmla="*/ 63124 h 1604558"/>
              <a:gd name="connsiteX12" fmla="*/ 802279 w 1604558"/>
              <a:gd name="connsiteY12" fmla="*/ 0 h 1604558"/>
              <a:gd name="connsiteX13" fmla="*/ 1114594 w 1604558"/>
              <a:gd name="connsiteY13" fmla="*/ 63124 h 1604558"/>
              <a:gd name="connsiteX14" fmla="*/ 1369496 w 1604558"/>
              <a:gd name="connsiteY14" fmla="*/ 235063 h 1604558"/>
              <a:gd name="connsiteX15" fmla="*/ 1541435 w 1604558"/>
              <a:gd name="connsiteY15" fmla="*/ 489965 h 1604558"/>
              <a:gd name="connsiteX16" fmla="*/ 1604559 w 1604558"/>
              <a:gd name="connsiteY16" fmla="*/ 802279 h 160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04558" h="1604558">
                <a:moveTo>
                  <a:pt x="1604559" y="802279"/>
                </a:moveTo>
                <a:cubicBezTo>
                  <a:pt x="1604559" y="910492"/>
                  <a:pt x="1583216" y="1015699"/>
                  <a:pt x="1541435" y="1114594"/>
                </a:cubicBezTo>
                <a:cubicBezTo>
                  <a:pt x="1501155" y="1210182"/>
                  <a:pt x="1443141" y="1295851"/>
                  <a:pt x="1369496" y="1369496"/>
                </a:cubicBezTo>
                <a:cubicBezTo>
                  <a:pt x="1295851" y="1443141"/>
                  <a:pt x="1210183" y="1500855"/>
                  <a:pt x="1114594" y="1541435"/>
                </a:cubicBezTo>
                <a:cubicBezTo>
                  <a:pt x="1015699" y="1583217"/>
                  <a:pt x="910492" y="1604559"/>
                  <a:pt x="802279" y="1604559"/>
                </a:cubicBezTo>
                <a:cubicBezTo>
                  <a:pt x="694066" y="1604559"/>
                  <a:pt x="588859" y="1583217"/>
                  <a:pt x="489965" y="1541435"/>
                </a:cubicBezTo>
                <a:cubicBezTo>
                  <a:pt x="394376" y="1501155"/>
                  <a:pt x="308708" y="1443141"/>
                  <a:pt x="235063" y="1369496"/>
                </a:cubicBezTo>
                <a:cubicBezTo>
                  <a:pt x="161418" y="1295851"/>
                  <a:pt x="103704" y="1210182"/>
                  <a:pt x="63124" y="1114594"/>
                </a:cubicBezTo>
                <a:cubicBezTo>
                  <a:pt x="21342" y="1015699"/>
                  <a:pt x="0" y="910492"/>
                  <a:pt x="0" y="802279"/>
                </a:cubicBezTo>
                <a:cubicBezTo>
                  <a:pt x="0" y="694066"/>
                  <a:pt x="21342" y="588859"/>
                  <a:pt x="63124" y="489965"/>
                </a:cubicBezTo>
                <a:cubicBezTo>
                  <a:pt x="103403" y="394376"/>
                  <a:pt x="161418" y="308708"/>
                  <a:pt x="235063" y="235063"/>
                </a:cubicBezTo>
                <a:cubicBezTo>
                  <a:pt x="308708" y="161418"/>
                  <a:pt x="394376" y="103704"/>
                  <a:pt x="489965" y="63124"/>
                </a:cubicBezTo>
                <a:cubicBezTo>
                  <a:pt x="588859" y="21342"/>
                  <a:pt x="694066" y="0"/>
                  <a:pt x="802279" y="0"/>
                </a:cubicBezTo>
                <a:cubicBezTo>
                  <a:pt x="910492" y="0"/>
                  <a:pt x="1015699" y="21342"/>
                  <a:pt x="1114594" y="63124"/>
                </a:cubicBezTo>
                <a:cubicBezTo>
                  <a:pt x="1210183" y="103404"/>
                  <a:pt x="1295851" y="161418"/>
                  <a:pt x="1369496" y="235063"/>
                </a:cubicBezTo>
                <a:cubicBezTo>
                  <a:pt x="1443141" y="308708"/>
                  <a:pt x="1500855" y="394376"/>
                  <a:pt x="1541435" y="489965"/>
                </a:cubicBezTo>
                <a:cubicBezTo>
                  <a:pt x="1583517" y="588859"/>
                  <a:pt x="1604559" y="693766"/>
                  <a:pt x="1604559" y="802279"/>
                </a:cubicBezTo>
              </a:path>
            </a:pathLst>
          </a:custGeom>
          <a:noFill/>
          <a:ln w="178551" cap="flat">
            <a:solidFill>
              <a:srgbClr val="7F8FA9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2" name="任意多边形: 形状 191"/>
          <p:cNvSpPr/>
          <p:nvPr>
            <p:custDataLst>
              <p:tags r:id="rId48"/>
            </p:custDataLst>
          </p:nvPr>
        </p:nvSpPr>
        <p:spPr>
          <a:xfrm>
            <a:off x="8919552" y="1509447"/>
            <a:ext cx="1223615" cy="1223615"/>
          </a:xfrm>
          <a:custGeom>
            <a:avLst/>
            <a:gdLst>
              <a:gd name="connsiteX0" fmla="*/ 1472298 w 1472298"/>
              <a:gd name="connsiteY0" fmla="*/ 736149 h 1472298"/>
              <a:gd name="connsiteX1" fmla="*/ 736149 w 1472298"/>
              <a:gd name="connsiteY1" fmla="*/ 1472298 h 1472298"/>
              <a:gd name="connsiteX2" fmla="*/ 0 w 1472298"/>
              <a:gd name="connsiteY2" fmla="*/ 736149 h 1472298"/>
              <a:gd name="connsiteX3" fmla="*/ 736149 w 1472298"/>
              <a:gd name="connsiteY3" fmla="*/ 0 h 1472298"/>
              <a:gd name="connsiteX4" fmla="*/ 1472298 w 1472298"/>
              <a:gd name="connsiteY4" fmla="*/ 736149 h 147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298" h="1472298">
                <a:moveTo>
                  <a:pt x="1472298" y="736149"/>
                </a:moveTo>
                <a:cubicBezTo>
                  <a:pt x="1472298" y="1142713"/>
                  <a:pt x="1142713" y="1472298"/>
                  <a:pt x="736149" y="1472298"/>
                </a:cubicBezTo>
                <a:cubicBezTo>
                  <a:pt x="329585" y="1472298"/>
                  <a:pt x="0" y="1142713"/>
                  <a:pt x="0" y="736149"/>
                </a:cubicBezTo>
                <a:cubicBezTo>
                  <a:pt x="0" y="329585"/>
                  <a:pt x="329586" y="0"/>
                  <a:pt x="736149" y="0"/>
                </a:cubicBezTo>
                <a:cubicBezTo>
                  <a:pt x="1142713" y="0"/>
                  <a:pt x="1472298" y="329585"/>
                  <a:pt x="1472298" y="736149"/>
                </a:cubicBezTo>
                <a:close/>
              </a:path>
            </a:pathLst>
          </a:custGeom>
          <a:solidFill>
            <a:sysClr val="window" lastClr="FFFFFF">
              <a:lumMod val="95000"/>
            </a:sysClr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3" name="任意多边形: 形状 192"/>
          <p:cNvSpPr/>
          <p:nvPr>
            <p:custDataLst>
              <p:tags r:id="rId49"/>
            </p:custDataLst>
          </p:nvPr>
        </p:nvSpPr>
        <p:spPr>
          <a:xfrm>
            <a:off x="8978508" y="1568405"/>
            <a:ext cx="1105700" cy="1105700"/>
          </a:xfrm>
          <a:custGeom>
            <a:avLst/>
            <a:gdLst>
              <a:gd name="connsiteX0" fmla="*/ 1330419 w 1330418"/>
              <a:gd name="connsiteY0" fmla="*/ 665209 h 1330418"/>
              <a:gd name="connsiteX1" fmla="*/ 665209 w 1330418"/>
              <a:gd name="connsiteY1" fmla="*/ 1330419 h 1330418"/>
              <a:gd name="connsiteX2" fmla="*/ 0 w 1330418"/>
              <a:gd name="connsiteY2" fmla="*/ 665209 h 1330418"/>
              <a:gd name="connsiteX3" fmla="*/ 665209 w 1330418"/>
              <a:gd name="connsiteY3" fmla="*/ 0 h 1330418"/>
              <a:gd name="connsiteX4" fmla="*/ 1330419 w 1330418"/>
              <a:gd name="connsiteY4" fmla="*/ 665209 h 1330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0418" h="1330418">
                <a:moveTo>
                  <a:pt x="1330419" y="665209"/>
                </a:moveTo>
                <a:cubicBezTo>
                  <a:pt x="1330419" y="1032595"/>
                  <a:pt x="1032595" y="1330419"/>
                  <a:pt x="665209" y="1330419"/>
                </a:cubicBezTo>
                <a:cubicBezTo>
                  <a:pt x="297824" y="1330419"/>
                  <a:pt x="0" y="1032594"/>
                  <a:pt x="0" y="665209"/>
                </a:cubicBezTo>
                <a:cubicBezTo>
                  <a:pt x="0" y="297824"/>
                  <a:pt x="297824" y="0"/>
                  <a:pt x="665209" y="0"/>
                </a:cubicBezTo>
                <a:cubicBezTo>
                  <a:pt x="1032595" y="0"/>
                  <a:pt x="1330419" y="297825"/>
                  <a:pt x="1330419" y="665209"/>
                </a:cubicBezTo>
                <a:close/>
              </a:path>
            </a:pathLst>
          </a:custGeom>
          <a:solidFill>
            <a:srgbClr val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4" name="任意多边形: 形状 193"/>
          <p:cNvSpPr/>
          <p:nvPr>
            <p:custDataLst>
              <p:tags r:id="rId50"/>
            </p:custDataLst>
          </p:nvPr>
        </p:nvSpPr>
        <p:spPr>
          <a:xfrm>
            <a:off x="8992747" y="1582644"/>
            <a:ext cx="1077220" cy="1077220"/>
          </a:xfrm>
          <a:custGeom>
            <a:avLst/>
            <a:gdLst>
              <a:gd name="connsiteX0" fmla="*/ 1296152 w 1296151"/>
              <a:gd name="connsiteY0" fmla="*/ 648076 h 1296151"/>
              <a:gd name="connsiteX1" fmla="*/ 648076 w 1296151"/>
              <a:gd name="connsiteY1" fmla="*/ 1296151 h 1296151"/>
              <a:gd name="connsiteX2" fmla="*/ 0 w 1296151"/>
              <a:gd name="connsiteY2" fmla="*/ 648076 h 1296151"/>
              <a:gd name="connsiteX3" fmla="*/ 648076 w 1296151"/>
              <a:gd name="connsiteY3" fmla="*/ 0 h 1296151"/>
              <a:gd name="connsiteX4" fmla="*/ 1296152 w 1296151"/>
              <a:gd name="connsiteY4" fmla="*/ 648076 h 1296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6151" h="1296151">
                <a:moveTo>
                  <a:pt x="1296152" y="648076"/>
                </a:moveTo>
                <a:cubicBezTo>
                  <a:pt x="1296152" y="1005998"/>
                  <a:pt x="1005999" y="1296151"/>
                  <a:pt x="648076" y="1296151"/>
                </a:cubicBezTo>
                <a:cubicBezTo>
                  <a:pt x="290154" y="1296151"/>
                  <a:pt x="0" y="1005998"/>
                  <a:pt x="0" y="648076"/>
                </a:cubicBezTo>
                <a:cubicBezTo>
                  <a:pt x="0" y="290153"/>
                  <a:pt x="290153" y="0"/>
                  <a:pt x="648076" y="0"/>
                </a:cubicBezTo>
                <a:cubicBezTo>
                  <a:pt x="1005998" y="0"/>
                  <a:pt x="1296152" y="290153"/>
                  <a:pt x="1296152" y="648076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5" name="任意多边形: 形状 194"/>
          <p:cNvSpPr/>
          <p:nvPr>
            <p:custDataLst>
              <p:tags r:id="rId51"/>
            </p:custDataLst>
          </p:nvPr>
        </p:nvSpPr>
        <p:spPr>
          <a:xfrm>
            <a:off x="9278043" y="3362106"/>
            <a:ext cx="506633" cy="506634"/>
          </a:xfrm>
          <a:custGeom>
            <a:avLst/>
            <a:gdLst>
              <a:gd name="connsiteX0" fmla="*/ 304800 w 609599"/>
              <a:gd name="connsiteY0" fmla="*/ 609600 h 609600"/>
              <a:gd name="connsiteX1" fmla="*/ 186066 w 609599"/>
              <a:gd name="connsiteY1" fmla="*/ 585553 h 609600"/>
              <a:gd name="connsiteX2" fmla="*/ 89276 w 609599"/>
              <a:gd name="connsiteY2" fmla="*/ 520324 h 609600"/>
              <a:gd name="connsiteX3" fmla="*/ 24047 w 609599"/>
              <a:gd name="connsiteY3" fmla="*/ 423534 h 609600"/>
              <a:gd name="connsiteX4" fmla="*/ 0 w 609599"/>
              <a:gd name="connsiteY4" fmla="*/ 304800 h 609600"/>
              <a:gd name="connsiteX5" fmla="*/ 24047 w 609599"/>
              <a:gd name="connsiteY5" fmla="*/ 186066 h 609600"/>
              <a:gd name="connsiteX6" fmla="*/ 89276 w 609599"/>
              <a:gd name="connsiteY6" fmla="*/ 89276 h 609600"/>
              <a:gd name="connsiteX7" fmla="*/ 186066 w 609599"/>
              <a:gd name="connsiteY7" fmla="*/ 24047 h 609600"/>
              <a:gd name="connsiteX8" fmla="*/ 304800 w 609599"/>
              <a:gd name="connsiteY8" fmla="*/ 0 h 609600"/>
              <a:gd name="connsiteX9" fmla="*/ 423533 w 609599"/>
              <a:gd name="connsiteY9" fmla="*/ 24047 h 609600"/>
              <a:gd name="connsiteX10" fmla="*/ 520324 w 609599"/>
              <a:gd name="connsiteY10" fmla="*/ 89276 h 609600"/>
              <a:gd name="connsiteX11" fmla="*/ 585552 w 609599"/>
              <a:gd name="connsiteY11" fmla="*/ 186066 h 609600"/>
              <a:gd name="connsiteX12" fmla="*/ 609599 w 609599"/>
              <a:gd name="connsiteY12" fmla="*/ 304800 h 609600"/>
              <a:gd name="connsiteX13" fmla="*/ 585552 w 609599"/>
              <a:gd name="connsiteY13" fmla="*/ 423534 h 609600"/>
              <a:gd name="connsiteX14" fmla="*/ 520324 w 609599"/>
              <a:gd name="connsiteY14" fmla="*/ 520324 h 609600"/>
              <a:gd name="connsiteX15" fmla="*/ 423533 w 609599"/>
              <a:gd name="connsiteY15" fmla="*/ 585553 h 609600"/>
              <a:gd name="connsiteX16" fmla="*/ 304800 w 609599"/>
              <a:gd name="connsiteY16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9599" h="609600">
                <a:moveTo>
                  <a:pt x="304800" y="609600"/>
                </a:moveTo>
                <a:cubicBezTo>
                  <a:pt x="263619" y="609600"/>
                  <a:pt x="223640" y="601484"/>
                  <a:pt x="186066" y="585553"/>
                </a:cubicBezTo>
                <a:cubicBezTo>
                  <a:pt x="149694" y="570222"/>
                  <a:pt x="117231" y="548279"/>
                  <a:pt x="89276" y="520324"/>
                </a:cubicBezTo>
                <a:cubicBezTo>
                  <a:pt x="61320" y="492369"/>
                  <a:pt x="39377" y="459905"/>
                  <a:pt x="24047" y="423534"/>
                </a:cubicBezTo>
                <a:cubicBezTo>
                  <a:pt x="8116" y="385960"/>
                  <a:pt x="0" y="345981"/>
                  <a:pt x="0" y="304800"/>
                </a:cubicBezTo>
                <a:cubicBezTo>
                  <a:pt x="0" y="263619"/>
                  <a:pt x="8116" y="223640"/>
                  <a:pt x="24047" y="186066"/>
                </a:cubicBezTo>
                <a:cubicBezTo>
                  <a:pt x="39377" y="149695"/>
                  <a:pt x="61320" y="117231"/>
                  <a:pt x="89276" y="89276"/>
                </a:cubicBezTo>
                <a:cubicBezTo>
                  <a:pt x="117231" y="61321"/>
                  <a:pt x="149694" y="39377"/>
                  <a:pt x="186066" y="24047"/>
                </a:cubicBezTo>
                <a:cubicBezTo>
                  <a:pt x="223640" y="8116"/>
                  <a:pt x="263619" y="0"/>
                  <a:pt x="304800" y="0"/>
                </a:cubicBezTo>
                <a:cubicBezTo>
                  <a:pt x="345981" y="0"/>
                  <a:pt x="385959" y="8116"/>
                  <a:pt x="423533" y="24047"/>
                </a:cubicBezTo>
                <a:cubicBezTo>
                  <a:pt x="459905" y="39377"/>
                  <a:pt x="492369" y="61321"/>
                  <a:pt x="520324" y="89276"/>
                </a:cubicBezTo>
                <a:cubicBezTo>
                  <a:pt x="548279" y="117231"/>
                  <a:pt x="570222" y="149695"/>
                  <a:pt x="585552" y="186066"/>
                </a:cubicBezTo>
                <a:cubicBezTo>
                  <a:pt x="601484" y="223640"/>
                  <a:pt x="609599" y="263619"/>
                  <a:pt x="609599" y="304800"/>
                </a:cubicBezTo>
                <a:cubicBezTo>
                  <a:pt x="609599" y="345981"/>
                  <a:pt x="601484" y="385960"/>
                  <a:pt x="585552" y="423534"/>
                </a:cubicBezTo>
                <a:cubicBezTo>
                  <a:pt x="570222" y="459905"/>
                  <a:pt x="548279" y="492369"/>
                  <a:pt x="520324" y="520324"/>
                </a:cubicBezTo>
                <a:cubicBezTo>
                  <a:pt x="492369" y="548279"/>
                  <a:pt x="459905" y="570222"/>
                  <a:pt x="423533" y="585553"/>
                </a:cubicBezTo>
                <a:cubicBezTo>
                  <a:pt x="385959" y="601484"/>
                  <a:pt x="345981" y="609600"/>
                  <a:pt x="304800" y="609600"/>
                </a:cubicBezTo>
              </a:path>
            </a:pathLst>
          </a:custGeom>
          <a:solidFill>
            <a:srgbClr val="606060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6" name="任意多边形: 形状 195"/>
          <p:cNvSpPr/>
          <p:nvPr>
            <p:custDataLst>
              <p:tags r:id="rId52"/>
            </p:custDataLst>
          </p:nvPr>
        </p:nvSpPr>
        <p:spPr>
          <a:xfrm>
            <a:off x="9319512" y="3403578"/>
            <a:ext cx="423693" cy="423693"/>
          </a:xfrm>
          <a:custGeom>
            <a:avLst/>
            <a:gdLst>
              <a:gd name="connsiteX0" fmla="*/ 509804 w 509803"/>
              <a:gd name="connsiteY0" fmla="*/ 254902 h 509803"/>
              <a:gd name="connsiteX1" fmla="*/ 489664 w 509803"/>
              <a:gd name="connsiteY1" fmla="*/ 354097 h 509803"/>
              <a:gd name="connsiteX2" fmla="*/ 434956 w 509803"/>
              <a:gd name="connsiteY2" fmla="*/ 434956 h 509803"/>
              <a:gd name="connsiteX3" fmla="*/ 354097 w 509803"/>
              <a:gd name="connsiteY3" fmla="*/ 489664 h 509803"/>
              <a:gd name="connsiteX4" fmla="*/ 254902 w 509803"/>
              <a:gd name="connsiteY4" fmla="*/ 509804 h 509803"/>
              <a:gd name="connsiteX5" fmla="*/ 155707 w 509803"/>
              <a:gd name="connsiteY5" fmla="*/ 489664 h 509803"/>
              <a:gd name="connsiteX6" fmla="*/ 74848 w 509803"/>
              <a:gd name="connsiteY6" fmla="*/ 434956 h 509803"/>
              <a:gd name="connsiteX7" fmla="*/ 20139 w 509803"/>
              <a:gd name="connsiteY7" fmla="*/ 354097 h 509803"/>
              <a:gd name="connsiteX8" fmla="*/ 0 w 509803"/>
              <a:gd name="connsiteY8" fmla="*/ 254902 h 509803"/>
              <a:gd name="connsiteX9" fmla="*/ 20139 w 509803"/>
              <a:gd name="connsiteY9" fmla="*/ 155707 h 509803"/>
              <a:gd name="connsiteX10" fmla="*/ 74848 w 509803"/>
              <a:gd name="connsiteY10" fmla="*/ 74847 h 509803"/>
              <a:gd name="connsiteX11" fmla="*/ 155707 w 509803"/>
              <a:gd name="connsiteY11" fmla="*/ 20140 h 509803"/>
              <a:gd name="connsiteX12" fmla="*/ 254902 w 509803"/>
              <a:gd name="connsiteY12" fmla="*/ 0 h 509803"/>
              <a:gd name="connsiteX13" fmla="*/ 354097 w 509803"/>
              <a:gd name="connsiteY13" fmla="*/ 20140 h 509803"/>
              <a:gd name="connsiteX14" fmla="*/ 434956 w 509803"/>
              <a:gd name="connsiteY14" fmla="*/ 74847 h 509803"/>
              <a:gd name="connsiteX15" fmla="*/ 489664 w 509803"/>
              <a:gd name="connsiteY15" fmla="*/ 155707 h 509803"/>
              <a:gd name="connsiteX16" fmla="*/ 509804 w 509803"/>
              <a:gd name="connsiteY16" fmla="*/ 254902 h 50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9803" h="509803">
                <a:moveTo>
                  <a:pt x="509804" y="254902"/>
                </a:moveTo>
                <a:cubicBezTo>
                  <a:pt x="509804" y="289169"/>
                  <a:pt x="503191" y="322535"/>
                  <a:pt x="489664" y="354097"/>
                </a:cubicBezTo>
                <a:cubicBezTo>
                  <a:pt x="476739" y="384457"/>
                  <a:pt x="458402" y="411811"/>
                  <a:pt x="434956" y="434956"/>
                </a:cubicBezTo>
                <a:cubicBezTo>
                  <a:pt x="411511" y="458402"/>
                  <a:pt x="384457" y="476738"/>
                  <a:pt x="354097" y="489664"/>
                </a:cubicBezTo>
                <a:cubicBezTo>
                  <a:pt x="322535" y="502890"/>
                  <a:pt x="289169" y="509804"/>
                  <a:pt x="254902" y="509804"/>
                </a:cubicBezTo>
                <a:cubicBezTo>
                  <a:pt x="220635" y="509804"/>
                  <a:pt x="187269" y="503191"/>
                  <a:pt x="155707" y="489664"/>
                </a:cubicBezTo>
                <a:cubicBezTo>
                  <a:pt x="125347" y="476738"/>
                  <a:pt x="97993" y="458402"/>
                  <a:pt x="74848" y="434956"/>
                </a:cubicBezTo>
                <a:cubicBezTo>
                  <a:pt x="51401" y="411510"/>
                  <a:pt x="33065" y="384457"/>
                  <a:pt x="20139" y="354097"/>
                </a:cubicBezTo>
                <a:cubicBezTo>
                  <a:pt x="6914" y="322535"/>
                  <a:pt x="0" y="289169"/>
                  <a:pt x="0" y="254902"/>
                </a:cubicBezTo>
                <a:cubicBezTo>
                  <a:pt x="0" y="220634"/>
                  <a:pt x="6613" y="187269"/>
                  <a:pt x="20139" y="155707"/>
                </a:cubicBezTo>
                <a:cubicBezTo>
                  <a:pt x="33065" y="125347"/>
                  <a:pt x="51401" y="97993"/>
                  <a:pt x="74848" y="74847"/>
                </a:cubicBezTo>
                <a:cubicBezTo>
                  <a:pt x="98293" y="51401"/>
                  <a:pt x="125347" y="33065"/>
                  <a:pt x="155707" y="20140"/>
                </a:cubicBezTo>
                <a:cubicBezTo>
                  <a:pt x="187269" y="6914"/>
                  <a:pt x="220635" y="0"/>
                  <a:pt x="254902" y="0"/>
                </a:cubicBezTo>
                <a:cubicBezTo>
                  <a:pt x="289169" y="0"/>
                  <a:pt x="322535" y="6613"/>
                  <a:pt x="354097" y="20140"/>
                </a:cubicBezTo>
                <a:cubicBezTo>
                  <a:pt x="384457" y="33065"/>
                  <a:pt x="411811" y="51401"/>
                  <a:pt x="434956" y="74847"/>
                </a:cubicBezTo>
                <a:cubicBezTo>
                  <a:pt x="458402" y="98294"/>
                  <a:pt x="476739" y="125347"/>
                  <a:pt x="489664" y="155707"/>
                </a:cubicBezTo>
                <a:cubicBezTo>
                  <a:pt x="502890" y="187269"/>
                  <a:pt x="509804" y="220634"/>
                  <a:pt x="509804" y="254902"/>
                </a:cubicBezTo>
              </a:path>
            </a:pathLst>
          </a:custGeom>
          <a:noFill/>
          <a:ln w="178551" cap="flat">
            <a:solidFill>
              <a:srgbClr val="7F8FA9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7" name="任意多边形: 形状 196"/>
          <p:cNvSpPr/>
          <p:nvPr>
            <p:custDataLst>
              <p:tags r:id="rId53"/>
            </p:custDataLst>
          </p:nvPr>
        </p:nvSpPr>
        <p:spPr>
          <a:xfrm>
            <a:off x="9337000" y="3421066"/>
            <a:ext cx="388718" cy="388718"/>
          </a:xfrm>
          <a:custGeom>
            <a:avLst/>
            <a:gdLst>
              <a:gd name="connsiteX0" fmla="*/ 467721 w 467720"/>
              <a:gd name="connsiteY0" fmla="*/ 233860 h 467720"/>
              <a:gd name="connsiteX1" fmla="*/ 233860 w 467720"/>
              <a:gd name="connsiteY1" fmla="*/ 467721 h 467720"/>
              <a:gd name="connsiteX2" fmla="*/ 0 w 467720"/>
              <a:gd name="connsiteY2" fmla="*/ 233860 h 467720"/>
              <a:gd name="connsiteX3" fmla="*/ 233860 w 467720"/>
              <a:gd name="connsiteY3" fmla="*/ 0 h 467720"/>
              <a:gd name="connsiteX4" fmla="*/ 467721 w 467720"/>
              <a:gd name="connsiteY4" fmla="*/ 233860 h 46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720" h="467720">
                <a:moveTo>
                  <a:pt x="467721" y="233860"/>
                </a:moveTo>
                <a:cubicBezTo>
                  <a:pt x="467721" y="363018"/>
                  <a:pt x="363018" y="467721"/>
                  <a:pt x="233860" y="467721"/>
                </a:cubicBezTo>
                <a:cubicBezTo>
                  <a:pt x="104703" y="467721"/>
                  <a:pt x="0" y="363018"/>
                  <a:pt x="0" y="233860"/>
                </a:cubicBezTo>
                <a:cubicBezTo>
                  <a:pt x="0" y="104703"/>
                  <a:pt x="104703" y="0"/>
                  <a:pt x="233860" y="0"/>
                </a:cubicBezTo>
                <a:cubicBezTo>
                  <a:pt x="363018" y="0"/>
                  <a:pt x="467721" y="104703"/>
                  <a:pt x="467721" y="233860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8" name="任意多边形: 形状 197"/>
          <p:cNvSpPr/>
          <p:nvPr>
            <p:custDataLst>
              <p:tags r:id="rId54"/>
            </p:custDataLst>
          </p:nvPr>
        </p:nvSpPr>
        <p:spPr>
          <a:xfrm>
            <a:off x="9319512" y="1909407"/>
            <a:ext cx="423693" cy="423693"/>
          </a:xfrm>
          <a:custGeom>
            <a:avLst/>
            <a:gdLst>
              <a:gd name="connsiteX0" fmla="*/ 509804 w 509803"/>
              <a:gd name="connsiteY0" fmla="*/ 254902 h 509803"/>
              <a:gd name="connsiteX1" fmla="*/ 489664 w 509803"/>
              <a:gd name="connsiteY1" fmla="*/ 354097 h 509803"/>
              <a:gd name="connsiteX2" fmla="*/ 434956 w 509803"/>
              <a:gd name="connsiteY2" fmla="*/ 434956 h 509803"/>
              <a:gd name="connsiteX3" fmla="*/ 354097 w 509803"/>
              <a:gd name="connsiteY3" fmla="*/ 489664 h 509803"/>
              <a:gd name="connsiteX4" fmla="*/ 254902 w 509803"/>
              <a:gd name="connsiteY4" fmla="*/ 509804 h 509803"/>
              <a:gd name="connsiteX5" fmla="*/ 155707 w 509803"/>
              <a:gd name="connsiteY5" fmla="*/ 489664 h 509803"/>
              <a:gd name="connsiteX6" fmla="*/ 74848 w 509803"/>
              <a:gd name="connsiteY6" fmla="*/ 434956 h 509803"/>
              <a:gd name="connsiteX7" fmla="*/ 20139 w 509803"/>
              <a:gd name="connsiteY7" fmla="*/ 354097 h 509803"/>
              <a:gd name="connsiteX8" fmla="*/ 0 w 509803"/>
              <a:gd name="connsiteY8" fmla="*/ 254902 h 509803"/>
              <a:gd name="connsiteX9" fmla="*/ 20139 w 509803"/>
              <a:gd name="connsiteY9" fmla="*/ 155706 h 509803"/>
              <a:gd name="connsiteX10" fmla="*/ 74848 w 509803"/>
              <a:gd name="connsiteY10" fmla="*/ 74847 h 509803"/>
              <a:gd name="connsiteX11" fmla="*/ 155707 w 509803"/>
              <a:gd name="connsiteY11" fmla="*/ 20140 h 509803"/>
              <a:gd name="connsiteX12" fmla="*/ 254902 w 509803"/>
              <a:gd name="connsiteY12" fmla="*/ 0 h 509803"/>
              <a:gd name="connsiteX13" fmla="*/ 354097 w 509803"/>
              <a:gd name="connsiteY13" fmla="*/ 20140 h 509803"/>
              <a:gd name="connsiteX14" fmla="*/ 434956 w 509803"/>
              <a:gd name="connsiteY14" fmla="*/ 74847 h 509803"/>
              <a:gd name="connsiteX15" fmla="*/ 489664 w 509803"/>
              <a:gd name="connsiteY15" fmla="*/ 155706 h 509803"/>
              <a:gd name="connsiteX16" fmla="*/ 509804 w 509803"/>
              <a:gd name="connsiteY16" fmla="*/ 254902 h 50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9803" h="509803">
                <a:moveTo>
                  <a:pt x="509804" y="254902"/>
                </a:moveTo>
                <a:cubicBezTo>
                  <a:pt x="509804" y="289169"/>
                  <a:pt x="503191" y="322535"/>
                  <a:pt x="489664" y="354097"/>
                </a:cubicBezTo>
                <a:cubicBezTo>
                  <a:pt x="476739" y="384457"/>
                  <a:pt x="458402" y="411811"/>
                  <a:pt x="434956" y="434956"/>
                </a:cubicBezTo>
                <a:cubicBezTo>
                  <a:pt x="411511" y="458102"/>
                  <a:pt x="384457" y="476738"/>
                  <a:pt x="354097" y="489664"/>
                </a:cubicBezTo>
                <a:cubicBezTo>
                  <a:pt x="322535" y="502890"/>
                  <a:pt x="289169" y="509804"/>
                  <a:pt x="254902" y="509804"/>
                </a:cubicBezTo>
                <a:cubicBezTo>
                  <a:pt x="220635" y="509804"/>
                  <a:pt x="187269" y="503191"/>
                  <a:pt x="155707" y="489664"/>
                </a:cubicBezTo>
                <a:cubicBezTo>
                  <a:pt x="125347" y="476738"/>
                  <a:pt x="97993" y="458402"/>
                  <a:pt x="74848" y="434956"/>
                </a:cubicBezTo>
                <a:cubicBezTo>
                  <a:pt x="51702" y="411510"/>
                  <a:pt x="33065" y="384457"/>
                  <a:pt x="20139" y="354097"/>
                </a:cubicBezTo>
                <a:cubicBezTo>
                  <a:pt x="6914" y="322535"/>
                  <a:pt x="0" y="289169"/>
                  <a:pt x="0" y="254902"/>
                </a:cubicBezTo>
                <a:cubicBezTo>
                  <a:pt x="0" y="220634"/>
                  <a:pt x="6613" y="187269"/>
                  <a:pt x="20139" y="155706"/>
                </a:cubicBezTo>
                <a:cubicBezTo>
                  <a:pt x="33065" y="125347"/>
                  <a:pt x="51401" y="97993"/>
                  <a:pt x="74848" y="74847"/>
                </a:cubicBezTo>
                <a:cubicBezTo>
                  <a:pt x="98293" y="51702"/>
                  <a:pt x="125347" y="33065"/>
                  <a:pt x="155707" y="20140"/>
                </a:cubicBezTo>
                <a:cubicBezTo>
                  <a:pt x="187269" y="6914"/>
                  <a:pt x="220635" y="0"/>
                  <a:pt x="254902" y="0"/>
                </a:cubicBezTo>
                <a:cubicBezTo>
                  <a:pt x="289169" y="0"/>
                  <a:pt x="322535" y="6613"/>
                  <a:pt x="354097" y="20140"/>
                </a:cubicBezTo>
                <a:cubicBezTo>
                  <a:pt x="384457" y="33065"/>
                  <a:pt x="411811" y="51401"/>
                  <a:pt x="434956" y="74847"/>
                </a:cubicBezTo>
                <a:cubicBezTo>
                  <a:pt x="458102" y="98294"/>
                  <a:pt x="476739" y="125347"/>
                  <a:pt x="489664" y="155706"/>
                </a:cubicBezTo>
                <a:cubicBezTo>
                  <a:pt x="502890" y="186968"/>
                  <a:pt x="509804" y="220334"/>
                  <a:pt x="509804" y="254902"/>
                </a:cubicBezTo>
              </a:path>
            </a:pathLst>
          </a:custGeom>
          <a:noFill/>
          <a:ln w="178551" cap="flat">
            <a:solidFill>
              <a:srgbClr val="7F8FA9"/>
            </a:solidFill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9" name="任意多边形: 形状 198"/>
          <p:cNvSpPr/>
          <p:nvPr>
            <p:custDataLst>
              <p:tags r:id="rId55"/>
            </p:custDataLst>
          </p:nvPr>
        </p:nvSpPr>
        <p:spPr>
          <a:xfrm>
            <a:off x="9337000" y="1926895"/>
            <a:ext cx="388718" cy="388718"/>
          </a:xfrm>
          <a:custGeom>
            <a:avLst/>
            <a:gdLst>
              <a:gd name="connsiteX0" fmla="*/ 467721 w 467720"/>
              <a:gd name="connsiteY0" fmla="*/ 233860 h 467720"/>
              <a:gd name="connsiteX1" fmla="*/ 233860 w 467720"/>
              <a:gd name="connsiteY1" fmla="*/ 467721 h 467720"/>
              <a:gd name="connsiteX2" fmla="*/ 0 w 467720"/>
              <a:gd name="connsiteY2" fmla="*/ 233860 h 467720"/>
              <a:gd name="connsiteX3" fmla="*/ 233860 w 467720"/>
              <a:gd name="connsiteY3" fmla="*/ 0 h 467720"/>
              <a:gd name="connsiteX4" fmla="*/ 467721 w 467720"/>
              <a:gd name="connsiteY4" fmla="*/ 233860 h 46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720" h="467720">
                <a:moveTo>
                  <a:pt x="467721" y="233860"/>
                </a:moveTo>
                <a:cubicBezTo>
                  <a:pt x="467721" y="363018"/>
                  <a:pt x="363018" y="467721"/>
                  <a:pt x="233860" y="467721"/>
                </a:cubicBezTo>
                <a:cubicBezTo>
                  <a:pt x="104703" y="467721"/>
                  <a:pt x="0" y="363018"/>
                  <a:pt x="0" y="233860"/>
                </a:cubicBezTo>
                <a:cubicBezTo>
                  <a:pt x="0" y="104703"/>
                  <a:pt x="104703" y="0"/>
                  <a:pt x="233860" y="0"/>
                </a:cubicBezTo>
                <a:cubicBezTo>
                  <a:pt x="363018" y="0"/>
                  <a:pt x="467721" y="104703"/>
                  <a:pt x="467721" y="233860"/>
                </a:cubicBezTo>
                <a:close/>
              </a:path>
            </a:pathLst>
          </a:custGeom>
          <a:solidFill>
            <a:sysClr val="window" lastClr="FFFFFF"/>
          </a:solidFill>
          <a:ln w="3006" cap="flat">
            <a:noFill/>
            <a:prstDash val="solid"/>
            <a:miter/>
          </a:ln>
          <a:effectLst/>
        </p:spPr>
        <p:txBody>
          <a:bodyPr lIns="90526" tIns="45263" rIns="90526" bIns="45263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78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200" name="任意多边形: 形状 199"/>
          <p:cNvSpPr/>
          <p:nvPr>
            <p:custDataLst>
              <p:tags r:id="rId56"/>
            </p:custDataLst>
          </p:nvPr>
        </p:nvSpPr>
        <p:spPr>
          <a:xfrm>
            <a:off x="9531359" y="2122004"/>
            <a:ext cx="2497" cy="1414726"/>
          </a:xfrm>
          <a:custGeom>
            <a:avLst/>
            <a:gdLst>
              <a:gd name="connsiteX0" fmla="*/ 0 w 3005"/>
              <a:gd name="connsiteY0" fmla="*/ 0 h 1702250"/>
              <a:gd name="connsiteX1" fmla="*/ 0 w 3005"/>
              <a:gd name="connsiteY1" fmla="*/ 1702251 h 170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05" h="1702250">
                <a:moveTo>
                  <a:pt x="0" y="0"/>
                </a:moveTo>
                <a:lnTo>
                  <a:pt x="0" y="1702251"/>
                </a:lnTo>
              </a:path>
            </a:pathLst>
          </a:custGeom>
          <a:ln w="105176" cap="rnd">
            <a:solidFill>
              <a:srgbClr val="FFFFFF"/>
            </a:solidFill>
            <a:prstDash val="solid"/>
            <a:bevel/>
          </a:ln>
          <a:effectLst/>
        </p:spPr>
        <p:txBody>
          <a:bodyPr lIns="90526" tIns="45263" rIns="90526" bIns="45263" rtlCol="0" anchor="ctr"/>
          <a:lstStyle/>
          <a:p>
            <a:endParaRPr lang="zh-CN" altLang="en-US" sz="178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grpSp>
        <p:nvGrpSpPr>
          <p:cNvPr id="201" name="组合 200"/>
          <p:cNvGrpSpPr/>
          <p:nvPr>
            <p:custDataLst>
              <p:tags r:id="rId57"/>
            </p:custDataLst>
          </p:nvPr>
        </p:nvGrpSpPr>
        <p:grpSpPr>
          <a:xfrm>
            <a:off x="9453415" y="3538882"/>
            <a:ext cx="165381" cy="154137"/>
            <a:chOff x="10091983" y="4278794"/>
            <a:chExt cx="197003" cy="183609"/>
          </a:xfrm>
          <a:solidFill>
            <a:srgbClr val="7F8FA9"/>
          </a:solidFill>
        </p:grpSpPr>
        <p:sp>
          <p:nvSpPr>
            <p:cNvPr id="202" name="任意多边形: 形状 201"/>
            <p:cNvSpPr/>
            <p:nvPr>
              <p:custDataLst>
                <p:tags r:id="rId58"/>
              </p:custDataLst>
            </p:nvPr>
          </p:nvSpPr>
          <p:spPr>
            <a:xfrm>
              <a:off x="10091983" y="4278794"/>
              <a:ext cx="81537" cy="183609"/>
            </a:xfrm>
            <a:custGeom>
              <a:avLst/>
              <a:gdLst>
                <a:gd name="connsiteX0" fmla="*/ 10821 w 82361"/>
                <a:gd name="connsiteY0" fmla="*/ 174343 h 185464"/>
                <a:gd name="connsiteX1" fmla="*/ 0 w 82361"/>
                <a:gd name="connsiteY1" fmla="*/ 142781 h 185464"/>
                <a:gd name="connsiteX2" fmla="*/ 0 w 82361"/>
                <a:gd name="connsiteY2" fmla="*/ 42684 h 185464"/>
                <a:gd name="connsiteX3" fmla="*/ 10821 w 82361"/>
                <a:gd name="connsiteY3" fmla="*/ 11122 h 185464"/>
                <a:gd name="connsiteX4" fmla="*/ 41181 w 82361"/>
                <a:gd name="connsiteY4" fmla="*/ 0 h 185464"/>
                <a:gd name="connsiteX5" fmla="*/ 71541 w 82361"/>
                <a:gd name="connsiteY5" fmla="*/ 11122 h 185464"/>
                <a:gd name="connsiteX6" fmla="*/ 82362 w 82361"/>
                <a:gd name="connsiteY6" fmla="*/ 42684 h 185464"/>
                <a:gd name="connsiteX7" fmla="*/ 82362 w 82361"/>
                <a:gd name="connsiteY7" fmla="*/ 142781 h 185464"/>
                <a:gd name="connsiteX8" fmla="*/ 71541 w 82361"/>
                <a:gd name="connsiteY8" fmla="*/ 174343 h 185464"/>
                <a:gd name="connsiteX9" fmla="*/ 41181 w 82361"/>
                <a:gd name="connsiteY9" fmla="*/ 185465 h 185464"/>
                <a:gd name="connsiteX10" fmla="*/ 10821 w 82361"/>
                <a:gd name="connsiteY10" fmla="*/ 174343 h 185464"/>
                <a:gd name="connsiteX11" fmla="*/ 51401 w 82361"/>
                <a:gd name="connsiteY11" fmla="*/ 154805 h 185464"/>
                <a:gd name="connsiteX12" fmla="*/ 55008 w 82361"/>
                <a:gd name="connsiteY12" fmla="*/ 142781 h 185464"/>
                <a:gd name="connsiteX13" fmla="*/ 55008 w 82361"/>
                <a:gd name="connsiteY13" fmla="*/ 42984 h 185464"/>
                <a:gd name="connsiteX14" fmla="*/ 51401 w 82361"/>
                <a:gd name="connsiteY14" fmla="*/ 30961 h 185464"/>
                <a:gd name="connsiteX15" fmla="*/ 41181 w 82361"/>
                <a:gd name="connsiteY15" fmla="*/ 26752 h 185464"/>
                <a:gd name="connsiteX16" fmla="*/ 30961 w 82361"/>
                <a:gd name="connsiteY16" fmla="*/ 30961 h 185464"/>
                <a:gd name="connsiteX17" fmla="*/ 27353 w 82361"/>
                <a:gd name="connsiteY17" fmla="*/ 42984 h 185464"/>
                <a:gd name="connsiteX18" fmla="*/ 27353 w 82361"/>
                <a:gd name="connsiteY18" fmla="*/ 142781 h 185464"/>
                <a:gd name="connsiteX19" fmla="*/ 30961 w 82361"/>
                <a:gd name="connsiteY19" fmla="*/ 154805 h 185464"/>
                <a:gd name="connsiteX20" fmla="*/ 41181 w 82361"/>
                <a:gd name="connsiteY20" fmla="*/ 159013 h 185464"/>
                <a:gd name="connsiteX21" fmla="*/ 51401 w 82361"/>
                <a:gd name="connsiteY21" fmla="*/ 154805 h 1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2361" h="185464">
                  <a:moveTo>
                    <a:pt x="10821" y="174343"/>
                  </a:moveTo>
                  <a:cubicBezTo>
                    <a:pt x="3607" y="166828"/>
                    <a:pt x="0" y="156308"/>
                    <a:pt x="0" y="142781"/>
                  </a:cubicBezTo>
                  <a:lnTo>
                    <a:pt x="0" y="42684"/>
                  </a:lnTo>
                  <a:cubicBezTo>
                    <a:pt x="0" y="29157"/>
                    <a:pt x="3607" y="18637"/>
                    <a:pt x="10821" y="11122"/>
                  </a:cubicBezTo>
                  <a:cubicBezTo>
                    <a:pt x="18036" y="3607"/>
                    <a:pt x="28255" y="0"/>
                    <a:pt x="41181" y="0"/>
                  </a:cubicBezTo>
                  <a:cubicBezTo>
                    <a:pt x="54107" y="0"/>
                    <a:pt x="64326" y="3607"/>
                    <a:pt x="71541" y="11122"/>
                  </a:cubicBezTo>
                  <a:cubicBezTo>
                    <a:pt x="78755" y="18637"/>
                    <a:pt x="82362" y="29157"/>
                    <a:pt x="82362" y="42684"/>
                  </a:cubicBezTo>
                  <a:lnTo>
                    <a:pt x="82362" y="142781"/>
                  </a:lnTo>
                  <a:cubicBezTo>
                    <a:pt x="82362" y="156308"/>
                    <a:pt x="78755" y="166828"/>
                    <a:pt x="71541" y="174343"/>
                  </a:cubicBezTo>
                  <a:cubicBezTo>
                    <a:pt x="64326" y="181858"/>
                    <a:pt x="54107" y="185465"/>
                    <a:pt x="41181" y="185465"/>
                  </a:cubicBezTo>
                  <a:cubicBezTo>
                    <a:pt x="28255" y="185465"/>
                    <a:pt x="18036" y="181557"/>
                    <a:pt x="10821" y="174343"/>
                  </a:cubicBezTo>
                  <a:close/>
                  <a:moveTo>
                    <a:pt x="51401" y="154805"/>
                  </a:moveTo>
                  <a:cubicBezTo>
                    <a:pt x="53806" y="152099"/>
                    <a:pt x="55008" y="147891"/>
                    <a:pt x="55008" y="142781"/>
                  </a:cubicBezTo>
                  <a:lnTo>
                    <a:pt x="55008" y="42984"/>
                  </a:lnTo>
                  <a:cubicBezTo>
                    <a:pt x="55008" y="37874"/>
                    <a:pt x="53806" y="33967"/>
                    <a:pt x="51401" y="30961"/>
                  </a:cubicBezTo>
                  <a:cubicBezTo>
                    <a:pt x="48997" y="28255"/>
                    <a:pt x="45690" y="26752"/>
                    <a:pt x="41181" y="26752"/>
                  </a:cubicBezTo>
                  <a:cubicBezTo>
                    <a:pt x="36973" y="26752"/>
                    <a:pt x="33365" y="28255"/>
                    <a:pt x="30961" y="30961"/>
                  </a:cubicBezTo>
                  <a:cubicBezTo>
                    <a:pt x="28556" y="33666"/>
                    <a:pt x="27353" y="37874"/>
                    <a:pt x="27353" y="42984"/>
                  </a:cubicBezTo>
                  <a:lnTo>
                    <a:pt x="27353" y="142781"/>
                  </a:lnTo>
                  <a:cubicBezTo>
                    <a:pt x="27353" y="147891"/>
                    <a:pt x="28556" y="151799"/>
                    <a:pt x="30961" y="154805"/>
                  </a:cubicBezTo>
                  <a:cubicBezTo>
                    <a:pt x="33365" y="157510"/>
                    <a:pt x="36672" y="159013"/>
                    <a:pt x="41181" y="159013"/>
                  </a:cubicBezTo>
                  <a:cubicBezTo>
                    <a:pt x="45690" y="159013"/>
                    <a:pt x="48997" y="157510"/>
                    <a:pt x="51401" y="154805"/>
                  </a:cubicBezTo>
                  <a:close/>
                </a:path>
              </a:pathLst>
            </a:custGeom>
            <a:grpFill/>
            <a:ln w="3006" cap="flat">
              <a:noFill/>
              <a:prstDash val="solid"/>
              <a:miter/>
            </a:ln>
            <a:effectLst/>
          </p:spPr>
          <p:txBody>
            <a:bodyPr lIns="90526" tIns="45263" rIns="90526" bIns="45263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8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  <p:sp>
          <p:nvSpPr>
            <p:cNvPr id="203" name="任意多边形: 形状 202"/>
            <p:cNvSpPr/>
            <p:nvPr>
              <p:custDataLst>
                <p:tags r:id="rId59"/>
              </p:custDataLst>
            </p:nvPr>
          </p:nvSpPr>
          <p:spPr>
            <a:xfrm>
              <a:off x="10194057" y="4280877"/>
              <a:ext cx="94929" cy="179741"/>
            </a:xfrm>
            <a:custGeom>
              <a:avLst/>
              <a:gdLst>
                <a:gd name="connsiteX0" fmla="*/ 300 w 95888"/>
                <a:gd name="connsiteY0" fmla="*/ 128653 h 181557"/>
                <a:gd name="connsiteX1" fmla="*/ 38776 w 95888"/>
                <a:gd name="connsiteY1" fmla="*/ 0 h 181557"/>
                <a:gd name="connsiteX2" fmla="*/ 67332 w 95888"/>
                <a:gd name="connsiteY2" fmla="*/ 0 h 181557"/>
                <a:gd name="connsiteX3" fmla="*/ 30359 w 95888"/>
                <a:gd name="connsiteY3" fmla="*/ 127150 h 181557"/>
                <a:gd name="connsiteX4" fmla="*/ 95888 w 95888"/>
                <a:gd name="connsiteY4" fmla="*/ 127150 h 181557"/>
                <a:gd name="connsiteX5" fmla="*/ 95888 w 95888"/>
                <a:gd name="connsiteY5" fmla="*/ 153602 h 181557"/>
                <a:gd name="connsiteX6" fmla="*/ 0 w 95888"/>
                <a:gd name="connsiteY6" fmla="*/ 153602 h 181557"/>
                <a:gd name="connsiteX7" fmla="*/ 0 w 95888"/>
                <a:gd name="connsiteY7" fmla="*/ 128653 h 181557"/>
                <a:gd name="connsiteX8" fmla="*/ 57413 w 95888"/>
                <a:gd name="connsiteY8" fmla="*/ 78154 h 181557"/>
                <a:gd name="connsiteX9" fmla="*/ 84166 w 95888"/>
                <a:gd name="connsiteY9" fmla="*/ 78154 h 181557"/>
                <a:gd name="connsiteX10" fmla="*/ 84166 w 95888"/>
                <a:gd name="connsiteY10" fmla="*/ 181557 h 181557"/>
                <a:gd name="connsiteX11" fmla="*/ 57413 w 95888"/>
                <a:gd name="connsiteY11" fmla="*/ 181557 h 181557"/>
                <a:gd name="connsiteX12" fmla="*/ 57413 w 95888"/>
                <a:gd name="connsiteY12" fmla="*/ 78154 h 181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888" h="181557">
                  <a:moveTo>
                    <a:pt x="300" y="128653"/>
                  </a:moveTo>
                  <a:lnTo>
                    <a:pt x="38776" y="0"/>
                  </a:lnTo>
                  <a:lnTo>
                    <a:pt x="67332" y="0"/>
                  </a:lnTo>
                  <a:lnTo>
                    <a:pt x="30359" y="127150"/>
                  </a:lnTo>
                  <a:lnTo>
                    <a:pt x="95888" y="127150"/>
                  </a:lnTo>
                  <a:lnTo>
                    <a:pt x="95888" y="153602"/>
                  </a:lnTo>
                  <a:lnTo>
                    <a:pt x="0" y="153602"/>
                  </a:lnTo>
                  <a:lnTo>
                    <a:pt x="0" y="128653"/>
                  </a:lnTo>
                  <a:close/>
                  <a:moveTo>
                    <a:pt x="57413" y="78154"/>
                  </a:moveTo>
                  <a:lnTo>
                    <a:pt x="84166" y="78154"/>
                  </a:lnTo>
                  <a:lnTo>
                    <a:pt x="84166" y="181557"/>
                  </a:lnTo>
                  <a:lnTo>
                    <a:pt x="57413" y="181557"/>
                  </a:lnTo>
                  <a:lnTo>
                    <a:pt x="57413" y="78154"/>
                  </a:lnTo>
                  <a:close/>
                </a:path>
              </a:pathLst>
            </a:custGeom>
            <a:grpFill/>
            <a:ln w="3006" cap="flat">
              <a:noFill/>
              <a:prstDash val="solid"/>
              <a:miter/>
            </a:ln>
            <a:effectLst/>
          </p:spPr>
          <p:txBody>
            <a:bodyPr lIns="90526" tIns="45263" rIns="90526" bIns="45263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8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204" name="组合 203"/>
          <p:cNvGrpSpPr/>
          <p:nvPr>
            <p:custDataLst>
              <p:tags r:id="rId60"/>
            </p:custDataLst>
          </p:nvPr>
        </p:nvGrpSpPr>
        <p:grpSpPr>
          <a:xfrm>
            <a:off x="1757681" y="4048604"/>
            <a:ext cx="1816785" cy="2232094"/>
            <a:chOff x="896882" y="3884129"/>
            <a:chExt cx="2164162" cy="2658880"/>
          </a:xfrm>
        </p:grpSpPr>
        <p:sp>
          <p:nvSpPr>
            <p:cNvPr id="205" name="文本框 23"/>
            <p:cNvSpPr txBox="1"/>
            <p:nvPr>
              <p:custDataLst>
                <p:tags r:id="rId61"/>
              </p:custDataLst>
            </p:nvPr>
          </p:nvSpPr>
          <p:spPr>
            <a:xfrm>
              <a:off x="896882" y="3884129"/>
              <a:ext cx="2164162" cy="473516"/>
            </a:xfrm>
            <a:prstGeom prst="rect">
              <a:avLst/>
            </a:prstGeom>
            <a:noFill/>
            <a:effectLst/>
          </p:spPr>
          <p:txBody>
            <a:bodyPr wrap="square" lIns="90526" tIns="45263" rIns="90526" bIns="45263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dirty="0">
                  <a:solidFill>
                    <a:srgbClr val="4A66AC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组内相对特征</a:t>
              </a:r>
              <a:endParaRPr lang="zh-CN" altLang="en-US" sz="2000" dirty="0">
                <a:solidFill>
                  <a:srgbClr val="4A66AC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  <p:sp>
          <p:nvSpPr>
            <p:cNvPr id="206" name="文本框 24"/>
            <p:cNvSpPr txBox="1"/>
            <p:nvPr>
              <p:custDataLst>
                <p:tags r:id="rId62"/>
              </p:custDataLst>
            </p:nvPr>
          </p:nvSpPr>
          <p:spPr>
            <a:xfrm>
              <a:off x="896886" y="4281329"/>
              <a:ext cx="2164158" cy="2261680"/>
            </a:xfrm>
            <a:prstGeom prst="rect">
              <a:avLst/>
            </a:prstGeom>
            <a:noFill/>
            <a:effectLst/>
          </p:spPr>
          <p:txBody>
            <a:bodyPr wrap="square" lIns="90526" tIns="45263" rIns="90526" bIns="45263" rtlCol="0">
              <a:spAutoFit/>
            </a:bodyPr>
            <a:lstStyle>
              <a:defPPr>
                <a:defRPr lang="zh-CN"/>
              </a:defPPr>
              <a:lvl1pPr algn="dist">
                <a:defRPr/>
              </a:lvl1pPr>
            </a:lstStyle>
            <a:p>
              <a:pPr algn="ctr">
                <a:lnSpc>
                  <a:spcPct val="120000"/>
                </a:lnSpc>
              </a:pPr>
              <a:r>
                <a: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weight_vs_mean</a:t>
              </a: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：</a:t>
              </a:r>
              <a:endPara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单马骑手负重</a:t>
              </a:r>
              <a:r>
                <a: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 - </a:t>
              </a: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本场平均负重</a:t>
              </a:r>
              <a:endPara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win_rate_vs_race_avg</a:t>
              </a: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：</a:t>
              </a:r>
              <a:endPara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单马胜率</a:t>
              </a:r>
              <a:r>
                <a: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 - </a:t>
              </a: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本场平均胜率</a:t>
              </a:r>
              <a:endPara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207" name="组合 206"/>
          <p:cNvGrpSpPr/>
          <p:nvPr>
            <p:custDataLst>
              <p:tags r:id="rId63"/>
            </p:custDataLst>
          </p:nvPr>
        </p:nvGrpSpPr>
        <p:grpSpPr>
          <a:xfrm>
            <a:off x="4046027" y="4048604"/>
            <a:ext cx="1816785" cy="1456759"/>
            <a:chOff x="869348" y="3884129"/>
            <a:chExt cx="2164162" cy="1735297"/>
          </a:xfrm>
        </p:grpSpPr>
        <p:sp>
          <p:nvSpPr>
            <p:cNvPr id="208" name="文本框 23"/>
            <p:cNvSpPr txBox="1"/>
            <p:nvPr>
              <p:custDataLst>
                <p:tags r:id="rId64"/>
              </p:custDataLst>
            </p:nvPr>
          </p:nvSpPr>
          <p:spPr>
            <a:xfrm>
              <a:off x="869348" y="3884129"/>
              <a:ext cx="2164162" cy="473516"/>
            </a:xfrm>
            <a:prstGeom prst="rect">
              <a:avLst/>
            </a:prstGeom>
            <a:noFill/>
            <a:effectLst/>
          </p:spPr>
          <p:txBody>
            <a:bodyPr wrap="square" lIns="90526" tIns="45263" rIns="90526" bIns="45263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dirty="0">
                  <a:solidFill>
                    <a:srgbClr val="629DD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历史特征计算</a:t>
              </a:r>
              <a:endParaRPr lang="zh-CN" altLang="en-US" sz="2000" dirty="0">
                <a:solidFill>
                  <a:srgbClr val="629DD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  <p:sp>
          <p:nvSpPr>
            <p:cNvPr id="209" name="文本框 24"/>
            <p:cNvSpPr txBox="1"/>
            <p:nvPr>
              <p:custDataLst>
                <p:tags r:id="rId65"/>
              </p:custDataLst>
            </p:nvPr>
          </p:nvSpPr>
          <p:spPr>
            <a:xfrm>
              <a:off x="869352" y="4281329"/>
              <a:ext cx="2164158" cy="1338097"/>
            </a:xfrm>
            <a:prstGeom prst="rect">
              <a:avLst/>
            </a:prstGeom>
            <a:noFill/>
            <a:effectLst/>
          </p:spPr>
          <p:txBody>
            <a:bodyPr wrap="square" lIns="90526" tIns="45263" rIns="90526" bIns="45263" rtlCol="0">
              <a:spAutoFit/>
            </a:bodyPr>
            <a:lstStyle>
              <a:defPPr>
                <a:defRPr lang="zh-CN"/>
              </a:defPPr>
              <a:lvl1pPr algn="dist">
                <a:defRPr/>
              </a:lvl1pPr>
            </a:lstStyle>
            <a:p>
              <a:pPr algn="ctr">
                <a:lnSpc>
                  <a:spcPct val="120000"/>
                </a:lnSpc>
              </a:pPr>
              <a:r>
                <a: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history_race_count</a:t>
              </a: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：该马历史参赛场数</a:t>
              </a:r>
              <a:endPara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history_top3_count</a:t>
              </a: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：历史前</a:t>
              </a:r>
              <a:r>
                <a: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 3 </a:t>
              </a: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名次数</a:t>
              </a:r>
              <a:endPara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210" name="组合 209"/>
          <p:cNvGrpSpPr/>
          <p:nvPr>
            <p:custDataLst>
              <p:tags r:id="rId66"/>
            </p:custDataLst>
          </p:nvPr>
        </p:nvGrpSpPr>
        <p:grpSpPr>
          <a:xfrm>
            <a:off x="6325738" y="4048604"/>
            <a:ext cx="1816785" cy="1087189"/>
            <a:chOff x="841917" y="3884129"/>
            <a:chExt cx="2164162" cy="1295064"/>
          </a:xfrm>
        </p:grpSpPr>
        <p:sp>
          <p:nvSpPr>
            <p:cNvPr id="211" name="文本框 23"/>
            <p:cNvSpPr txBox="1"/>
            <p:nvPr>
              <p:custDataLst>
                <p:tags r:id="rId67"/>
              </p:custDataLst>
            </p:nvPr>
          </p:nvSpPr>
          <p:spPr>
            <a:xfrm>
              <a:off x="841917" y="3884129"/>
              <a:ext cx="2164162" cy="469733"/>
            </a:xfrm>
            <a:prstGeom prst="rect">
              <a:avLst/>
            </a:prstGeom>
            <a:noFill/>
            <a:effectLst/>
          </p:spPr>
          <p:txBody>
            <a:bodyPr wrap="square" lIns="90526" tIns="45263" rIns="90526" bIns="45263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1980" dirty="0">
                  <a:solidFill>
                    <a:srgbClr val="297FD5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交互特征</a:t>
              </a:r>
              <a:endParaRPr lang="zh-CN" altLang="en-US" sz="1980" dirty="0">
                <a:solidFill>
                  <a:srgbClr val="297FD5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  <p:sp>
          <p:nvSpPr>
            <p:cNvPr id="212" name="文本框 24"/>
            <p:cNvSpPr txBox="1"/>
            <p:nvPr>
              <p:custDataLst>
                <p:tags r:id="rId68"/>
              </p:custDataLst>
            </p:nvPr>
          </p:nvSpPr>
          <p:spPr>
            <a:xfrm>
              <a:off x="841921" y="4281329"/>
              <a:ext cx="2164158" cy="897864"/>
            </a:xfrm>
            <a:prstGeom prst="rect">
              <a:avLst/>
            </a:prstGeom>
            <a:noFill/>
            <a:effectLst/>
          </p:spPr>
          <p:txBody>
            <a:bodyPr wrap="square" lIns="90526" tIns="45263" rIns="90526" bIns="45263" rtlCol="0">
              <a:spAutoFit/>
            </a:bodyPr>
            <a:lstStyle>
              <a:defPPr>
                <a:defRPr lang="zh-CN"/>
              </a:defPPr>
              <a:lvl1pPr algn="dist">
                <a:defRPr/>
              </a:lvl1pPr>
            </a:lstStyle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weight_per_dist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：</a:t>
              </a:r>
              <a:endPara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骑手负重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 /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（赛事距离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 / 1000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）</a:t>
              </a:r>
              <a:endPara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213" name="组合 212"/>
          <p:cNvGrpSpPr/>
          <p:nvPr>
            <p:custDataLst>
              <p:tags r:id="rId69"/>
            </p:custDataLst>
          </p:nvPr>
        </p:nvGrpSpPr>
        <p:grpSpPr>
          <a:xfrm>
            <a:off x="8631836" y="4048604"/>
            <a:ext cx="1816785" cy="1308169"/>
            <a:chOff x="814169" y="3884129"/>
            <a:chExt cx="2164162" cy="1558296"/>
          </a:xfrm>
        </p:grpSpPr>
        <p:sp>
          <p:nvSpPr>
            <p:cNvPr id="214" name="文本框 23"/>
            <p:cNvSpPr txBox="1"/>
            <p:nvPr>
              <p:custDataLst>
                <p:tags r:id="rId70"/>
              </p:custDataLst>
            </p:nvPr>
          </p:nvSpPr>
          <p:spPr>
            <a:xfrm>
              <a:off x="814169" y="3884129"/>
              <a:ext cx="2164162" cy="473516"/>
            </a:xfrm>
            <a:prstGeom prst="rect">
              <a:avLst/>
            </a:prstGeom>
            <a:noFill/>
            <a:effectLst/>
          </p:spPr>
          <p:txBody>
            <a:bodyPr wrap="square" lIns="90526" tIns="45263" rIns="90526" bIns="45263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dirty="0">
                  <a:solidFill>
                    <a:srgbClr val="7F8FA9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类别特征编码</a:t>
              </a:r>
              <a:endParaRPr lang="zh-CN" altLang="en-US" sz="2000" dirty="0">
                <a:solidFill>
                  <a:srgbClr val="7F8FA9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  <p:sp>
          <p:nvSpPr>
            <p:cNvPr id="215" name="文本框 24"/>
            <p:cNvSpPr txBox="1"/>
            <p:nvPr>
              <p:custDataLst>
                <p:tags r:id="rId71"/>
              </p:custDataLst>
            </p:nvPr>
          </p:nvSpPr>
          <p:spPr>
            <a:xfrm>
              <a:off x="814173" y="4281329"/>
              <a:ext cx="2164158" cy="1161096"/>
            </a:xfrm>
            <a:prstGeom prst="rect">
              <a:avLst/>
            </a:prstGeom>
            <a:noFill/>
            <a:effectLst/>
          </p:spPr>
          <p:txBody>
            <a:bodyPr wrap="square" lIns="90526" tIns="45263" rIns="90526" bIns="45263" rtlCol="0">
              <a:spAutoFit/>
            </a:bodyPr>
            <a:lstStyle>
              <a:defPPr>
                <a:defRPr lang="zh-CN"/>
              </a:defPPr>
              <a:lvl1pPr algn="dist">
                <a:defRPr/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对性别（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gender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）、</a:t>
              </a:r>
              <a:endPara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场地类型（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venue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）、</a:t>
              </a:r>
              <a:endPara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赛道方向（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direction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思源黑体 CN Regular" panose="020B0500000000000000" pitchFamily="34" charset="-122"/>
                </a:rPr>
                <a:t>）等做独热编码</a:t>
              </a:r>
              <a:endPara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>
            <p:custDataLst>
              <p:tags r:id="rId1"/>
            </p:custDataLst>
          </p:nvPr>
        </p:nvSpPr>
        <p:spPr>
          <a:xfrm rot="21067636">
            <a:off x="487133" y="3611457"/>
            <a:ext cx="11201302" cy="1379966"/>
          </a:xfrm>
          <a:custGeom>
            <a:avLst/>
            <a:gdLst>
              <a:gd name="connsiteX0" fmla="*/ 12555089 w 12555089"/>
              <a:gd name="connsiteY0" fmla="*/ 0 h 1379966"/>
              <a:gd name="connsiteX1" fmla="*/ 12339665 w 12555089"/>
              <a:gd name="connsiteY1" fmla="*/ 1379966 h 1379966"/>
              <a:gd name="connsiteX2" fmla="*/ 0 w 12555089"/>
              <a:gd name="connsiteY2" fmla="*/ 1379966 h 1379966"/>
              <a:gd name="connsiteX3" fmla="*/ 215425 w 12555089"/>
              <a:gd name="connsiteY3" fmla="*/ 0 h 1379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55089" h="1379966">
                <a:moveTo>
                  <a:pt x="12555089" y="0"/>
                </a:moveTo>
                <a:lnTo>
                  <a:pt x="12339665" y="1379966"/>
                </a:lnTo>
                <a:lnTo>
                  <a:pt x="0" y="1379966"/>
                </a:lnTo>
                <a:lnTo>
                  <a:pt x="215425" y="0"/>
                </a:lnTo>
                <a:close/>
              </a:path>
            </a:pathLst>
          </a:cu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n>
                <a:solidFill>
                  <a:prstClr val="white"/>
                </a:solidFill>
              </a:ln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3" name="圆角矩形 3"/>
          <p:cNvSpPr/>
          <p:nvPr>
            <p:custDataLst>
              <p:tags r:id="rId2"/>
            </p:custDataLst>
          </p:nvPr>
        </p:nvSpPr>
        <p:spPr>
          <a:xfrm>
            <a:off x="869950" y="1842135"/>
            <a:ext cx="10483850" cy="3641090"/>
          </a:xfrm>
          <a:prstGeom prst="roundRect">
            <a:avLst>
              <a:gd name="adj" fmla="val 3261"/>
            </a:avLst>
          </a:prstGeom>
          <a:solidFill>
            <a:srgbClr val="F9F9F9"/>
          </a:solidFill>
          <a:ln>
            <a:noFill/>
          </a:ln>
          <a:effectLst>
            <a:outerShdw blurRad="254000" sx="101000" sy="101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8" name="任意多边形: 形状 7"/>
          <p:cNvSpPr/>
          <p:nvPr>
            <p:custDataLst>
              <p:tags r:id="rId3"/>
            </p:custDataLst>
          </p:nvPr>
        </p:nvSpPr>
        <p:spPr>
          <a:xfrm>
            <a:off x="883248" y="5416730"/>
            <a:ext cx="3050577" cy="66674"/>
          </a:xfrm>
          <a:custGeom>
            <a:avLst/>
            <a:gdLst>
              <a:gd name="connsiteX0" fmla="*/ 0 w 3050577"/>
              <a:gd name="connsiteY0" fmla="*/ 0 h 66674"/>
              <a:gd name="connsiteX1" fmla="*/ 3050577 w 3050577"/>
              <a:gd name="connsiteY1" fmla="*/ 0 h 66674"/>
              <a:gd name="connsiteX2" fmla="*/ 3049436 w 3050577"/>
              <a:gd name="connsiteY2" fmla="*/ 5650 h 66674"/>
              <a:gd name="connsiteX3" fmla="*/ 2957371 w 3050577"/>
              <a:gd name="connsiteY3" fmla="*/ 66674 h 66674"/>
              <a:gd name="connsiteX4" fmla="*/ 93205 w 3050577"/>
              <a:gd name="connsiteY4" fmla="*/ 66674 h 66674"/>
              <a:gd name="connsiteX5" fmla="*/ 1140 w 3050577"/>
              <a:gd name="connsiteY5" fmla="*/ 5650 h 6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0577" h="66674">
                <a:moveTo>
                  <a:pt x="0" y="0"/>
                </a:moveTo>
                <a:lnTo>
                  <a:pt x="3050577" y="0"/>
                </a:lnTo>
                <a:lnTo>
                  <a:pt x="3049436" y="5650"/>
                </a:lnTo>
                <a:cubicBezTo>
                  <a:pt x="3034268" y="41511"/>
                  <a:pt x="2998759" y="66674"/>
                  <a:pt x="2957371" y="66674"/>
                </a:cubicBezTo>
                <a:lnTo>
                  <a:pt x="93205" y="66674"/>
                </a:lnTo>
                <a:cubicBezTo>
                  <a:pt x="51818" y="66674"/>
                  <a:pt x="16308" y="41511"/>
                  <a:pt x="1140" y="565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254000" sx="101000" sy="101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2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" name="矩形 15"/>
          <p:cNvSpPr/>
          <p:nvPr>
            <p:custDataLst>
              <p:tags r:id="rId4"/>
            </p:custDataLst>
          </p:nvPr>
        </p:nvSpPr>
        <p:spPr>
          <a:xfrm>
            <a:off x="1074420" y="2406015"/>
            <a:ext cx="10048240" cy="24892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457200">
              <a:lnSpc>
                <a:spcPct val="130000"/>
              </a:lnSpc>
            </a:pPr>
            <a:r>
              <a:rPr lang="zh-CN" altLang="en-US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严格按赛事时序切分，</a:t>
            </a:r>
            <a:r>
              <a:rPr lang="en-US" altLang="zh-CN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80%</a:t>
            </a:r>
            <a:r>
              <a:rPr lang="zh-CN" altLang="en-US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前的赛事为训练集，</a:t>
            </a:r>
            <a:r>
              <a:rPr lang="en-US" altLang="zh-CN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20%</a:t>
            </a:r>
            <a:r>
              <a:rPr lang="zh-CN" altLang="en-US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后为测试集</a:t>
            </a:r>
            <a:endParaRPr lang="zh-CN" altLang="en-US" sz="24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457200">
              <a:lnSpc>
                <a:spcPct val="130000"/>
              </a:lnSpc>
            </a:pPr>
            <a:r>
              <a:rPr lang="zh-CN" altLang="en-US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避免时间泄露，确保模型训练时不会使用未来数据</a:t>
            </a:r>
            <a:endParaRPr lang="zh-CN" altLang="en-US" sz="24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457200">
              <a:lnSpc>
                <a:spcPct val="130000"/>
              </a:lnSpc>
            </a:pPr>
            <a:r>
              <a:rPr lang="zh-CN" altLang="en-US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符合真实赛马预测：</a:t>
            </a:r>
            <a:endParaRPr lang="zh-CN" altLang="en-US" sz="24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457200">
              <a:lnSpc>
                <a:spcPct val="130000"/>
              </a:lnSpc>
            </a:pPr>
            <a:r>
              <a:rPr lang="zh-CN" altLang="en-US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训练集：历史数据，用于模型训练</a:t>
            </a:r>
            <a:endParaRPr lang="zh-CN" altLang="en-US" sz="24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457200">
              <a:lnSpc>
                <a:spcPct val="130000"/>
              </a:lnSpc>
            </a:pPr>
            <a:r>
              <a:rPr lang="zh-CN" altLang="en-US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测试集：最新数据，模拟真实预测场景</a:t>
            </a:r>
            <a:endParaRPr lang="zh-CN" altLang="en-US" sz="24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270626" y="692774"/>
            <a:ext cx="36507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0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数据集的切分</a:t>
            </a:r>
            <a:endParaRPr kumimoji="1" lang="zh-CN" altLang="en-US" sz="40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8"/>
          <p:cNvGrpSpPr/>
          <p:nvPr>
            <p:custDataLst>
              <p:tags r:id="rId1"/>
            </p:custDataLst>
          </p:nvPr>
        </p:nvGrpSpPr>
        <p:grpSpPr bwMode="auto">
          <a:xfrm>
            <a:off x="5570946" y="5282242"/>
            <a:ext cx="309557" cy="309557"/>
            <a:chOff x="0" y="0"/>
            <a:chExt cx="205" cy="206"/>
          </a:xfrm>
          <a:solidFill>
            <a:schemeClr val="accent1"/>
          </a:solidFill>
        </p:grpSpPr>
        <p:sp>
          <p:nvSpPr>
            <p:cNvPr id="3" name="Freeform 19"/>
            <p:cNvSpPr>
              <a:spLocks noEditPoints="1"/>
            </p:cNvSpPr>
            <p:nvPr>
              <p:custDataLst>
                <p:tags r:id="rId2"/>
              </p:custDataLst>
            </p:nvPr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70 w 140"/>
                <a:gd name="T1" fmla="*/ 0 h 140"/>
                <a:gd name="T2" fmla="*/ 0 w 140"/>
                <a:gd name="T3" fmla="*/ 70 h 140"/>
                <a:gd name="T4" fmla="*/ 70 w 140"/>
                <a:gd name="T5" fmla="*/ 140 h 140"/>
                <a:gd name="T6" fmla="*/ 140 w 140"/>
                <a:gd name="T7" fmla="*/ 70 h 140"/>
                <a:gd name="T8" fmla="*/ 70 w 140"/>
                <a:gd name="T9" fmla="*/ 0 h 140"/>
                <a:gd name="T10" fmla="*/ 70 w 140"/>
                <a:gd name="T11" fmla="*/ 128 h 140"/>
                <a:gd name="T12" fmla="*/ 12 w 140"/>
                <a:gd name="T13" fmla="*/ 70 h 140"/>
                <a:gd name="T14" fmla="*/ 70 w 140"/>
                <a:gd name="T15" fmla="*/ 12 h 140"/>
                <a:gd name="T16" fmla="*/ 128 w 140"/>
                <a:gd name="T17" fmla="*/ 70 h 140"/>
                <a:gd name="T18" fmla="*/ 70 w 140"/>
                <a:gd name="T19" fmla="*/ 12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0"/>
                    <a:pt x="70" y="140"/>
                  </a:cubicBezTo>
                  <a:cubicBezTo>
                    <a:pt x="109" y="140"/>
                    <a:pt x="140" y="109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  <a:moveTo>
                    <a:pt x="70" y="128"/>
                  </a:moveTo>
                  <a:cubicBezTo>
                    <a:pt x="38" y="128"/>
                    <a:pt x="12" y="102"/>
                    <a:pt x="12" y="70"/>
                  </a:cubicBezTo>
                  <a:cubicBezTo>
                    <a:pt x="12" y="38"/>
                    <a:pt x="38" y="12"/>
                    <a:pt x="70" y="12"/>
                  </a:cubicBezTo>
                  <a:cubicBezTo>
                    <a:pt x="102" y="12"/>
                    <a:pt x="128" y="38"/>
                    <a:pt x="128" y="70"/>
                  </a:cubicBezTo>
                  <a:cubicBezTo>
                    <a:pt x="128" y="102"/>
                    <a:pt x="102" y="128"/>
                    <a:pt x="7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4" name="Freeform 20"/>
            <p:cNvSpPr/>
            <p:nvPr>
              <p:custDataLst>
                <p:tags r:id="rId3"/>
              </p:custDataLst>
            </p:nvPr>
          </p:nvSpPr>
          <p:spPr bwMode="auto">
            <a:xfrm>
              <a:off x="60" y="60"/>
              <a:ext cx="87" cy="86"/>
            </a:xfrm>
            <a:custGeom>
              <a:avLst/>
              <a:gdLst>
                <a:gd name="T0" fmla="*/ 56 w 59"/>
                <a:gd name="T1" fmla="*/ 2 h 58"/>
                <a:gd name="T2" fmla="*/ 48 w 59"/>
                <a:gd name="T3" fmla="*/ 2 h 58"/>
                <a:gd name="T4" fmla="*/ 29 w 59"/>
                <a:gd name="T5" fmla="*/ 21 h 58"/>
                <a:gd name="T6" fmla="*/ 11 w 59"/>
                <a:gd name="T7" fmla="*/ 2 h 58"/>
                <a:gd name="T8" fmla="*/ 2 w 59"/>
                <a:gd name="T9" fmla="*/ 2 h 58"/>
                <a:gd name="T10" fmla="*/ 2 w 59"/>
                <a:gd name="T11" fmla="*/ 11 h 58"/>
                <a:gd name="T12" fmla="*/ 21 w 59"/>
                <a:gd name="T13" fmla="*/ 29 h 58"/>
                <a:gd name="T14" fmla="*/ 2 w 59"/>
                <a:gd name="T15" fmla="*/ 48 h 58"/>
                <a:gd name="T16" fmla="*/ 2 w 59"/>
                <a:gd name="T17" fmla="*/ 56 h 58"/>
                <a:gd name="T18" fmla="*/ 7 w 59"/>
                <a:gd name="T19" fmla="*/ 58 h 58"/>
                <a:gd name="T20" fmla="*/ 11 w 59"/>
                <a:gd name="T21" fmla="*/ 56 h 58"/>
                <a:gd name="T22" fmla="*/ 29 w 59"/>
                <a:gd name="T23" fmla="*/ 38 h 58"/>
                <a:gd name="T24" fmla="*/ 48 w 59"/>
                <a:gd name="T25" fmla="*/ 56 h 58"/>
                <a:gd name="T26" fmla="*/ 52 w 59"/>
                <a:gd name="T27" fmla="*/ 58 h 58"/>
                <a:gd name="T28" fmla="*/ 56 w 59"/>
                <a:gd name="T29" fmla="*/ 56 h 58"/>
                <a:gd name="T30" fmla="*/ 56 w 59"/>
                <a:gd name="T31" fmla="*/ 48 h 58"/>
                <a:gd name="T32" fmla="*/ 38 w 59"/>
                <a:gd name="T33" fmla="*/ 29 h 58"/>
                <a:gd name="T34" fmla="*/ 56 w 59"/>
                <a:gd name="T35" fmla="*/ 11 h 58"/>
                <a:gd name="T36" fmla="*/ 56 w 59"/>
                <a:gd name="T37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58">
                  <a:moveTo>
                    <a:pt x="56" y="2"/>
                  </a:moveTo>
                  <a:cubicBezTo>
                    <a:pt x="54" y="0"/>
                    <a:pt x="50" y="0"/>
                    <a:pt x="48" y="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5" y="0"/>
                    <a:pt x="2" y="2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0" y="50"/>
                    <a:pt x="0" y="54"/>
                    <a:pt x="2" y="56"/>
                  </a:cubicBezTo>
                  <a:cubicBezTo>
                    <a:pt x="3" y="58"/>
                    <a:pt x="5" y="58"/>
                    <a:pt x="7" y="58"/>
                  </a:cubicBezTo>
                  <a:cubicBezTo>
                    <a:pt x="8" y="58"/>
                    <a:pt x="10" y="58"/>
                    <a:pt x="11" y="56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9" y="58"/>
                    <a:pt x="51" y="58"/>
                    <a:pt x="52" y="58"/>
                  </a:cubicBezTo>
                  <a:cubicBezTo>
                    <a:pt x="54" y="58"/>
                    <a:pt x="55" y="58"/>
                    <a:pt x="56" y="56"/>
                  </a:cubicBezTo>
                  <a:cubicBezTo>
                    <a:pt x="59" y="54"/>
                    <a:pt x="59" y="50"/>
                    <a:pt x="56" y="4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9" y="8"/>
                    <a:pt x="59" y="5"/>
                    <a:pt x="5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" name="Freeform 21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70 w 140"/>
                <a:gd name="T1" fmla="*/ 0 h 140"/>
                <a:gd name="T2" fmla="*/ 0 w 140"/>
                <a:gd name="T3" fmla="*/ 70 h 140"/>
                <a:gd name="T4" fmla="*/ 70 w 140"/>
                <a:gd name="T5" fmla="*/ 140 h 140"/>
                <a:gd name="T6" fmla="*/ 140 w 140"/>
                <a:gd name="T7" fmla="*/ 70 h 140"/>
                <a:gd name="T8" fmla="*/ 70 w 140"/>
                <a:gd name="T9" fmla="*/ 0 h 140"/>
                <a:gd name="T10" fmla="*/ 70 w 140"/>
                <a:gd name="T11" fmla="*/ 128 h 140"/>
                <a:gd name="T12" fmla="*/ 12 w 140"/>
                <a:gd name="T13" fmla="*/ 70 h 140"/>
                <a:gd name="T14" fmla="*/ 70 w 140"/>
                <a:gd name="T15" fmla="*/ 12 h 140"/>
                <a:gd name="T16" fmla="*/ 128 w 140"/>
                <a:gd name="T17" fmla="*/ 70 h 140"/>
                <a:gd name="T18" fmla="*/ 70 w 140"/>
                <a:gd name="T19" fmla="*/ 12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0"/>
                    <a:pt x="70" y="140"/>
                  </a:cubicBezTo>
                  <a:cubicBezTo>
                    <a:pt x="109" y="140"/>
                    <a:pt x="140" y="109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  <a:moveTo>
                    <a:pt x="70" y="128"/>
                  </a:moveTo>
                  <a:cubicBezTo>
                    <a:pt x="38" y="128"/>
                    <a:pt x="12" y="102"/>
                    <a:pt x="12" y="70"/>
                  </a:cubicBezTo>
                  <a:cubicBezTo>
                    <a:pt x="12" y="38"/>
                    <a:pt x="38" y="12"/>
                    <a:pt x="70" y="12"/>
                  </a:cubicBezTo>
                  <a:cubicBezTo>
                    <a:pt x="102" y="12"/>
                    <a:pt x="128" y="38"/>
                    <a:pt x="128" y="70"/>
                  </a:cubicBezTo>
                  <a:cubicBezTo>
                    <a:pt x="128" y="102"/>
                    <a:pt x="102" y="128"/>
                    <a:pt x="7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6" name="Freeform 22"/>
            <p:cNvSpPr/>
            <p:nvPr>
              <p:custDataLst>
                <p:tags r:id="rId5"/>
              </p:custDataLst>
            </p:nvPr>
          </p:nvSpPr>
          <p:spPr bwMode="auto">
            <a:xfrm>
              <a:off x="60" y="60"/>
              <a:ext cx="87" cy="86"/>
            </a:xfrm>
            <a:custGeom>
              <a:avLst/>
              <a:gdLst>
                <a:gd name="T0" fmla="*/ 56 w 59"/>
                <a:gd name="T1" fmla="*/ 2 h 58"/>
                <a:gd name="T2" fmla="*/ 48 w 59"/>
                <a:gd name="T3" fmla="*/ 2 h 58"/>
                <a:gd name="T4" fmla="*/ 29 w 59"/>
                <a:gd name="T5" fmla="*/ 21 h 58"/>
                <a:gd name="T6" fmla="*/ 11 w 59"/>
                <a:gd name="T7" fmla="*/ 2 h 58"/>
                <a:gd name="T8" fmla="*/ 2 w 59"/>
                <a:gd name="T9" fmla="*/ 2 h 58"/>
                <a:gd name="T10" fmla="*/ 2 w 59"/>
                <a:gd name="T11" fmla="*/ 11 h 58"/>
                <a:gd name="T12" fmla="*/ 21 w 59"/>
                <a:gd name="T13" fmla="*/ 29 h 58"/>
                <a:gd name="T14" fmla="*/ 2 w 59"/>
                <a:gd name="T15" fmla="*/ 48 h 58"/>
                <a:gd name="T16" fmla="*/ 2 w 59"/>
                <a:gd name="T17" fmla="*/ 56 h 58"/>
                <a:gd name="T18" fmla="*/ 7 w 59"/>
                <a:gd name="T19" fmla="*/ 58 h 58"/>
                <a:gd name="T20" fmla="*/ 11 w 59"/>
                <a:gd name="T21" fmla="*/ 56 h 58"/>
                <a:gd name="T22" fmla="*/ 29 w 59"/>
                <a:gd name="T23" fmla="*/ 38 h 58"/>
                <a:gd name="T24" fmla="*/ 48 w 59"/>
                <a:gd name="T25" fmla="*/ 56 h 58"/>
                <a:gd name="T26" fmla="*/ 52 w 59"/>
                <a:gd name="T27" fmla="*/ 58 h 58"/>
                <a:gd name="T28" fmla="*/ 56 w 59"/>
                <a:gd name="T29" fmla="*/ 56 h 58"/>
                <a:gd name="T30" fmla="*/ 56 w 59"/>
                <a:gd name="T31" fmla="*/ 48 h 58"/>
                <a:gd name="T32" fmla="*/ 38 w 59"/>
                <a:gd name="T33" fmla="*/ 29 h 58"/>
                <a:gd name="T34" fmla="*/ 56 w 59"/>
                <a:gd name="T35" fmla="*/ 11 h 58"/>
                <a:gd name="T36" fmla="*/ 56 w 59"/>
                <a:gd name="T37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58">
                  <a:moveTo>
                    <a:pt x="56" y="2"/>
                  </a:moveTo>
                  <a:cubicBezTo>
                    <a:pt x="54" y="0"/>
                    <a:pt x="50" y="0"/>
                    <a:pt x="48" y="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5" y="0"/>
                    <a:pt x="2" y="2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0" y="50"/>
                    <a:pt x="0" y="54"/>
                    <a:pt x="2" y="56"/>
                  </a:cubicBezTo>
                  <a:cubicBezTo>
                    <a:pt x="3" y="58"/>
                    <a:pt x="5" y="58"/>
                    <a:pt x="7" y="58"/>
                  </a:cubicBezTo>
                  <a:cubicBezTo>
                    <a:pt x="8" y="58"/>
                    <a:pt x="10" y="58"/>
                    <a:pt x="11" y="56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9" y="58"/>
                    <a:pt x="51" y="58"/>
                    <a:pt x="52" y="58"/>
                  </a:cubicBezTo>
                  <a:cubicBezTo>
                    <a:pt x="54" y="58"/>
                    <a:pt x="55" y="58"/>
                    <a:pt x="56" y="56"/>
                  </a:cubicBezTo>
                  <a:cubicBezTo>
                    <a:pt x="59" y="54"/>
                    <a:pt x="59" y="50"/>
                    <a:pt x="56" y="4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9" y="8"/>
                    <a:pt x="59" y="5"/>
                    <a:pt x="5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7" name="Group 23"/>
          <p:cNvGrpSpPr/>
          <p:nvPr>
            <p:custDataLst>
              <p:tags r:id="rId6"/>
            </p:custDataLst>
          </p:nvPr>
        </p:nvGrpSpPr>
        <p:grpSpPr bwMode="auto">
          <a:xfrm>
            <a:off x="5570946" y="1964601"/>
            <a:ext cx="309557" cy="309557"/>
            <a:chOff x="0" y="0"/>
            <a:chExt cx="205" cy="206"/>
          </a:xfrm>
          <a:solidFill>
            <a:schemeClr val="accent2"/>
          </a:solidFill>
        </p:grpSpPr>
        <p:sp>
          <p:nvSpPr>
            <p:cNvPr id="8" name="Freeform 24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0 w 205"/>
                <a:gd name="T1" fmla="*/ 0 h 206"/>
                <a:gd name="T2" fmla="*/ 0 w 205"/>
                <a:gd name="T3" fmla="*/ 206 h 206"/>
                <a:gd name="T4" fmla="*/ 205 w 205"/>
                <a:gd name="T5" fmla="*/ 206 h 206"/>
                <a:gd name="T6" fmla="*/ 205 w 205"/>
                <a:gd name="T7" fmla="*/ 0 h 206"/>
                <a:gd name="T8" fmla="*/ 0 w 205"/>
                <a:gd name="T9" fmla="*/ 0 h 206"/>
                <a:gd name="T10" fmla="*/ 188 w 205"/>
                <a:gd name="T11" fmla="*/ 188 h 206"/>
                <a:gd name="T12" fmla="*/ 17 w 205"/>
                <a:gd name="T13" fmla="*/ 188 h 206"/>
                <a:gd name="T14" fmla="*/ 17 w 205"/>
                <a:gd name="T15" fmla="*/ 17 h 206"/>
                <a:gd name="T16" fmla="*/ 188 w 205"/>
                <a:gd name="T17" fmla="*/ 17 h 206"/>
                <a:gd name="T18" fmla="*/ 188 w 205"/>
                <a:gd name="T19" fmla="*/ 18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206">
                  <a:moveTo>
                    <a:pt x="0" y="0"/>
                  </a:moveTo>
                  <a:lnTo>
                    <a:pt x="0" y="206"/>
                  </a:lnTo>
                  <a:lnTo>
                    <a:pt x="205" y="206"/>
                  </a:lnTo>
                  <a:lnTo>
                    <a:pt x="205" y="0"/>
                  </a:lnTo>
                  <a:lnTo>
                    <a:pt x="0" y="0"/>
                  </a:lnTo>
                  <a:close/>
                  <a:moveTo>
                    <a:pt x="188" y="188"/>
                  </a:moveTo>
                  <a:lnTo>
                    <a:pt x="17" y="188"/>
                  </a:lnTo>
                  <a:lnTo>
                    <a:pt x="17" y="17"/>
                  </a:lnTo>
                  <a:lnTo>
                    <a:pt x="188" y="17"/>
                  </a:lnTo>
                  <a:lnTo>
                    <a:pt x="188" y="1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9" name="Freeform 25"/>
            <p:cNvSpPr/>
            <p:nvPr>
              <p:custDataLst>
                <p:tags r:id="rId8"/>
              </p:custDataLst>
            </p:nvPr>
          </p:nvSpPr>
          <p:spPr bwMode="auto">
            <a:xfrm>
              <a:off x="48" y="60"/>
              <a:ext cx="112" cy="90"/>
            </a:xfrm>
            <a:custGeom>
              <a:avLst/>
              <a:gdLst>
                <a:gd name="T0" fmla="*/ 112 w 112"/>
                <a:gd name="T1" fmla="*/ 12 h 90"/>
                <a:gd name="T2" fmla="*/ 99 w 112"/>
                <a:gd name="T3" fmla="*/ 0 h 90"/>
                <a:gd name="T4" fmla="*/ 44 w 112"/>
                <a:gd name="T5" fmla="*/ 66 h 90"/>
                <a:gd name="T6" fmla="*/ 10 w 112"/>
                <a:gd name="T7" fmla="*/ 38 h 90"/>
                <a:gd name="T8" fmla="*/ 0 w 112"/>
                <a:gd name="T9" fmla="*/ 53 h 90"/>
                <a:gd name="T10" fmla="*/ 47 w 112"/>
                <a:gd name="T11" fmla="*/ 90 h 90"/>
                <a:gd name="T12" fmla="*/ 112 w 112"/>
                <a:gd name="T13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90">
                  <a:moveTo>
                    <a:pt x="112" y="12"/>
                  </a:moveTo>
                  <a:lnTo>
                    <a:pt x="99" y="0"/>
                  </a:lnTo>
                  <a:lnTo>
                    <a:pt x="44" y="66"/>
                  </a:lnTo>
                  <a:lnTo>
                    <a:pt x="10" y="38"/>
                  </a:lnTo>
                  <a:lnTo>
                    <a:pt x="0" y="53"/>
                  </a:lnTo>
                  <a:lnTo>
                    <a:pt x="47" y="90"/>
                  </a:lnTo>
                  <a:lnTo>
                    <a:pt x="1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10" name="Group 26"/>
          <p:cNvGrpSpPr/>
          <p:nvPr>
            <p:custDataLst>
              <p:tags r:id="rId9"/>
            </p:custDataLst>
          </p:nvPr>
        </p:nvGrpSpPr>
        <p:grpSpPr bwMode="auto">
          <a:xfrm>
            <a:off x="5570946" y="4174119"/>
            <a:ext cx="309557" cy="314043"/>
            <a:chOff x="0" y="0"/>
            <a:chExt cx="205" cy="208"/>
          </a:xfrm>
          <a:solidFill>
            <a:schemeClr val="accent2"/>
          </a:solidFill>
        </p:grpSpPr>
        <p:sp>
          <p:nvSpPr>
            <p:cNvPr id="11" name="Freeform 27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0" y="0"/>
              <a:ext cx="205" cy="208"/>
            </a:xfrm>
            <a:custGeom>
              <a:avLst/>
              <a:gdLst>
                <a:gd name="T0" fmla="*/ 136 w 140"/>
                <a:gd name="T1" fmla="*/ 55 h 141"/>
                <a:gd name="T2" fmla="*/ 122 w 140"/>
                <a:gd name="T3" fmla="*/ 46 h 141"/>
                <a:gd name="T4" fmla="*/ 127 w 140"/>
                <a:gd name="T5" fmla="*/ 29 h 141"/>
                <a:gd name="T6" fmla="*/ 106 w 140"/>
                <a:gd name="T7" fmla="*/ 14 h 141"/>
                <a:gd name="T8" fmla="*/ 90 w 140"/>
                <a:gd name="T9" fmla="*/ 17 h 141"/>
                <a:gd name="T10" fmla="*/ 81 w 140"/>
                <a:gd name="T11" fmla="*/ 2 h 141"/>
                <a:gd name="T12" fmla="*/ 55 w 140"/>
                <a:gd name="T13" fmla="*/ 6 h 141"/>
                <a:gd name="T14" fmla="*/ 46 w 140"/>
                <a:gd name="T15" fmla="*/ 19 h 141"/>
                <a:gd name="T16" fmla="*/ 29 w 140"/>
                <a:gd name="T17" fmla="*/ 14 h 141"/>
                <a:gd name="T18" fmla="*/ 13 w 140"/>
                <a:gd name="T19" fmla="*/ 36 h 141"/>
                <a:gd name="T20" fmla="*/ 16 w 140"/>
                <a:gd name="T21" fmla="*/ 51 h 141"/>
                <a:gd name="T22" fmla="*/ 1 w 140"/>
                <a:gd name="T23" fmla="*/ 60 h 141"/>
                <a:gd name="T24" fmla="*/ 1 w 140"/>
                <a:gd name="T25" fmla="*/ 81 h 141"/>
                <a:gd name="T26" fmla="*/ 16 w 140"/>
                <a:gd name="T27" fmla="*/ 90 h 141"/>
                <a:gd name="T28" fmla="*/ 13 w 140"/>
                <a:gd name="T29" fmla="*/ 106 h 141"/>
                <a:gd name="T30" fmla="*/ 29 w 140"/>
                <a:gd name="T31" fmla="*/ 127 h 141"/>
                <a:gd name="T32" fmla="*/ 46 w 140"/>
                <a:gd name="T33" fmla="*/ 123 h 141"/>
                <a:gd name="T34" fmla="*/ 55 w 140"/>
                <a:gd name="T35" fmla="*/ 136 h 141"/>
                <a:gd name="T36" fmla="*/ 70 w 140"/>
                <a:gd name="T37" fmla="*/ 141 h 141"/>
                <a:gd name="T38" fmla="*/ 86 w 140"/>
                <a:gd name="T39" fmla="*/ 136 h 141"/>
                <a:gd name="T40" fmla="*/ 95 w 140"/>
                <a:gd name="T41" fmla="*/ 123 h 141"/>
                <a:gd name="T42" fmla="*/ 112 w 140"/>
                <a:gd name="T43" fmla="*/ 127 h 141"/>
                <a:gd name="T44" fmla="*/ 127 w 140"/>
                <a:gd name="T45" fmla="*/ 106 h 141"/>
                <a:gd name="T46" fmla="*/ 125 w 140"/>
                <a:gd name="T47" fmla="*/ 90 h 141"/>
                <a:gd name="T48" fmla="*/ 139 w 140"/>
                <a:gd name="T49" fmla="*/ 81 h 141"/>
                <a:gd name="T50" fmla="*/ 139 w 140"/>
                <a:gd name="T51" fmla="*/ 60 h 141"/>
                <a:gd name="T52" fmla="*/ 118 w 140"/>
                <a:gd name="T53" fmla="*/ 80 h 141"/>
                <a:gd name="T54" fmla="*/ 110 w 140"/>
                <a:gd name="T55" fmla="*/ 92 h 141"/>
                <a:gd name="T56" fmla="*/ 115 w 140"/>
                <a:gd name="T57" fmla="*/ 108 h 141"/>
                <a:gd name="T58" fmla="*/ 98 w 140"/>
                <a:gd name="T59" fmla="*/ 111 h 141"/>
                <a:gd name="T60" fmla="*/ 83 w 140"/>
                <a:gd name="T61" fmla="*/ 114 h 141"/>
                <a:gd name="T62" fmla="*/ 76 w 140"/>
                <a:gd name="T63" fmla="*/ 128 h 141"/>
                <a:gd name="T64" fmla="*/ 61 w 140"/>
                <a:gd name="T65" fmla="*/ 118 h 141"/>
                <a:gd name="T66" fmla="*/ 49 w 140"/>
                <a:gd name="T67" fmla="*/ 111 h 141"/>
                <a:gd name="T68" fmla="*/ 33 w 140"/>
                <a:gd name="T69" fmla="*/ 115 h 141"/>
                <a:gd name="T70" fmla="*/ 31 w 140"/>
                <a:gd name="T71" fmla="*/ 98 h 141"/>
                <a:gd name="T72" fmla="*/ 27 w 140"/>
                <a:gd name="T73" fmla="*/ 84 h 141"/>
                <a:gd name="T74" fmla="*/ 13 w 140"/>
                <a:gd name="T75" fmla="*/ 76 h 141"/>
                <a:gd name="T76" fmla="*/ 13 w 140"/>
                <a:gd name="T77" fmla="*/ 65 h 141"/>
                <a:gd name="T78" fmla="*/ 27 w 140"/>
                <a:gd name="T79" fmla="*/ 58 h 141"/>
                <a:gd name="T80" fmla="*/ 31 w 140"/>
                <a:gd name="T81" fmla="*/ 44 h 141"/>
                <a:gd name="T82" fmla="*/ 33 w 140"/>
                <a:gd name="T83" fmla="*/ 26 h 141"/>
                <a:gd name="T84" fmla="*/ 49 w 140"/>
                <a:gd name="T85" fmla="*/ 31 h 141"/>
                <a:gd name="T86" fmla="*/ 61 w 140"/>
                <a:gd name="T87" fmla="*/ 23 h 141"/>
                <a:gd name="T88" fmla="*/ 76 w 140"/>
                <a:gd name="T89" fmla="*/ 13 h 141"/>
                <a:gd name="T90" fmla="*/ 83 w 140"/>
                <a:gd name="T91" fmla="*/ 27 h 141"/>
                <a:gd name="T92" fmla="*/ 98 w 140"/>
                <a:gd name="T93" fmla="*/ 31 h 141"/>
                <a:gd name="T94" fmla="*/ 115 w 140"/>
                <a:gd name="T95" fmla="*/ 34 h 141"/>
                <a:gd name="T96" fmla="*/ 110 w 140"/>
                <a:gd name="T97" fmla="*/ 49 h 141"/>
                <a:gd name="T98" fmla="*/ 118 w 140"/>
                <a:gd name="T99" fmla="*/ 62 h 141"/>
                <a:gd name="T100" fmla="*/ 128 w 140"/>
                <a:gd name="T101" fmla="*/ 7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0" h="141">
                  <a:moveTo>
                    <a:pt x="139" y="60"/>
                  </a:moveTo>
                  <a:cubicBezTo>
                    <a:pt x="139" y="58"/>
                    <a:pt x="138" y="56"/>
                    <a:pt x="136" y="55"/>
                  </a:cubicBezTo>
                  <a:cubicBezTo>
                    <a:pt x="125" y="51"/>
                    <a:pt x="125" y="51"/>
                    <a:pt x="125" y="51"/>
                  </a:cubicBezTo>
                  <a:cubicBezTo>
                    <a:pt x="124" y="50"/>
                    <a:pt x="123" y="48"/>
                    <a:pt x="122" y="46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8" y="34"/>
                    <a:pt x="128" y="31"/>
                    <a:pt x="127" y="29"/>
                  </a:cubicBezTo>
                  <a:cubicBezTo>
                    <a:pt x="123" y="24"/>
                    <a:pt x="117" y="19"/>
                    <a:pt x="112" y="14"/>
                  </a:cubicBezTo>
                  <a:cubicBezTo>
                    <a:pt x="110" y="13"/>
                    <a:pt x="108" y="13"/>
                    <a:pt x="106" y="14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3" y="18"/>
                    <a:pt x="91" y="17"/>
                    <a:pt x="90" y="1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4"/>
                    <a:pt x="83" y="2"/>
                    <a:pt x="81" y="2"/>
                  </a:cubicBezTo>
                  <a:cubicBezTo>
                    <a:pt x="73" y="0"/>
                    <a:pt x="67" y="0"/>
                    <a:pt x="60" y="2"/>
                  </a:cubicBezTo>
                  <a:cubicBezTo>
                    <a:pt x="58" y="2"/>
                    <a:pt x="56" y="4"/>
                    <a:pt x="55" y="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9" y="17"/>
                    <a:pt x="47" y="18"/>
                    <a:pt x="46" y="19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3" y="13"/>
                    <a:pt x="31" y="13"/>
                    <a:pt x="29" y="14"/>
                  </a:cubicBezTo>
                  <a:cubicBezTo>
                    <a:pt x="23" y="19"/>
                    <a:pt x="18" y="24"/>
                    <a:pt x="14" y="29"/>
                  </a:cubicBezTo>
                  <a:cubicBezTo>
                    <a:pt x="13" y="31"/>
                    <a:pt x="12" y="34"/>
                    <a:pt x="13" y="3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8"/>
                    <a:pt x="17" y="50"/>
                    <a:pt x="16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3" y="56"/>
                    <a:pt x="2" y="58"/>
                    <a:pt x="1" y="60"/>
                  </a:cubicBezTo>
                  <a:cubicBezTo>
                    <a:pt x="1" y="64"/>
                    <a:pt x="0" y="67"/>
                    <a:pt x="0" y="71"/>
                  </a:cubicBezTo>
                  <a:cubicBezTo>
                    <a:pt x="0" y="74"/>
                    <a:pt x="1" y="77"/>
                    <a:pt x="1" y="81"/>
                  </a:cubicBezTo>
                  <a:cubicBezTo>
                    <a:pt x="2" y="84"/>
                    <a:pt x="3" y="85"/>
                    <a:pt x="5" y="86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7" y="92"/>
                    <a:pt x="18" y="94"/>
                    <a:pt x="18" y="95"/>
                  </a:cubicBezTo>
                  <a:cubicBezTo>
                    <a:pt x="13" y="106"/>
                    <a:pt x="13" y="106"/>
                    <a:pt x="13" y="106"/>
                  </a:cubicBezTo>
                  <a:cubicBezTo>
                    <a:pt x="12" y="108"/>
                    <a:pt x="13" y="110"/>
                    <a:pt x="14" y="112"/>
                  </a:cubicBezTo>
                  <a:cubicBezTo>
                    <a:pt x="18" y="118"/>
                    <a:pt x="23" y="123"/>
                    <a:pt x="29" y="127"/>
                  </a:cubicBezTo>
                  <a:cubicBezTo>
                    <a:pt x="31" y="128"/>
                    <a:pt x="33" y="129"/>
                    <a:pt x="35" y="128"/>
                  </a:cubicBezTo>
                  <a:cubicBezTo>
                    <a:pt x="46" y="123"/>
                    <a:pt x="46" y="123"/>
                    <a:pt x="46" y="123"/>
                  </a:cubicBezTo>
                  <a:cubicBezTo>
                    <a:pt x="47" y="124"/>
                    <a:pt x="49" y="124"/>
                    <a:pt x="51" y="125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6" y="138"/>
                    <a:pt x="58" y="140"/>
                    <a:pt x="60" y="140"/>
                  </a:cubicBezTo>
                  <a:cubicBezTo>
                    <a:pt x="64" y="140"/>
                    <a:pt x="67" y="141"/>
                    <a:pt x="70" y="141"/>
                  </a:cubicBezTo>
                  <a:cubicBezTo>
                    <a:pt x="74" y="141"/>
                    <a:pt x="77" y="140"/>
                    <a:pt x="81" y="140"/>
                  </a:cubicBezTo>
                  <a:cubicBezTo>
                    <a:pt x="83" y="140"/>
                    <a:pt x="85" y="138"/>
                    <a:pt x="86" y="136"/>
                  </a:cubicBezTo>
                  <a:cubicBezTo>
                    <a:pt x="90" y="125"/>
                    <a:pt x="90" y="125"/>
                    <a:pt x="90" y="125"/>
                  </a:cubicBezTo>
                  <a:cubicBezTo>
                    <a:pt x="91" y="124"/>
                    <a:pt x="93" y="124"/>
                    <a:pt x="95" y="123"/>
                  </a:cubicBezTo>
                  <a:cubicBezTo>
                    <a:pt x="106" y="128"/>
                    <a:pt x="106" y="128"/>
                    <a:pt x="106" y="128"/>
                  </a:cubicBezTo>
                  <a:cubicBezTo>
                    <a:pt x="108" y="129"/>
                    <a:pt x="110" y="128"/>
                    <a:pt x="112" y="127"/>
                  </a:cubicBezTo>
                  <a:cubicBezTo>
                    <a:pt x="117" y="123"/>
                    <a:pt x="123" y="118"/>
                    <a:pt x="127" y="112"/>
                  </a:cubicBezTo>
                  <a:cubicBezTo>
                    <a:pt x="128" y="110"/>
                    <a:pt x="128" y="108"/>
                    <a:pt x="127" y="106"/>
                  </a:cubicBezTo>
                  <a:cubicBezTo>
                    <a:pt x="122" y="95"/>
                    <a:pt x="122" y="95"/>
                    <a:pt x="122" y="95"/>
                  </a:cubicBezTo>
                  <a:cubicBezTo>
                    <a:pt x="123" y="94"/>
                    <a:pt x="124" y="92"/>
                    <a:pt x="125" y="90"/>
                  </a:cubicBezTo>
                  <a:cubicBezTo>
                    <a:pt x="136" y="86"/>
                    <a:pt x="136" y="86"/>
                    <a:pt x="136" y="86"/>
                  </a:cubicBezTo>
                  <a:cubicBezTo>
                    <a:pt x="138" y="85"/>
                    <a:pt x="139" y="84"/>
                    <a:pt x="139" y="81"/>
                  </a:cubicBezTo>
                  <a:cubicBezTo>
                    <a:pt x="140" y="77"/>
                    <a:pt x="140" y="74"/>
                    <a:pt x="140" y="71"/>
                  </a:cubicBezTo>
                  <a:cubicBezTo>
                    <a:pt x="140" y="67"/>
                    <a:pt x="140" y="64"/>
                    <a:pt x="139" y="60"/>
                  </a:cubicBezTo>
                  <a:close/>
                  <a:moveTo>
                    <a:pt x="128" y="76"/>
                  </a:moveTo>
                  <a:cubicBezTo>
                    <a:pt x="118" y="80"/>
                    <a:pt x="118" y="80"/>
                    <a:pt x="118" y="80"/>
                  </a:cubicBezTo>
                  <a:cubicBezTo>
                    <a:pt x="116" y="80"/>
                    <a:pt x="115" y="82"/>
                    <a:pt x="114" y="84"/>
                  </a:cubicBezTo>
                  <a:cubicBezTo>
                    <a:pt x="113" y="87"/>
                    <a:pt x="112" y="90"/>
                    <a:pt x="110" y="92"/>
                  </a:cubicBezTo>
                  <a:cubicBezTo>
                    <a:pt x="109" y="94"/>
                    <a:pt x="109" y="96"/>
                    <a:pt x="110" y="9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3" y="111"/>
                    <a:pt x="110" y="113"/>
                    <a:pt x="107" y="115"/>
                  </a:cubicBezTo>
                  <a:cubicBezTo>
                    <a:pt x="98" y="111"/>
                    <a:pt x="98" y="111"/>
                    <a:pt x="98" y="111"/>
                  </a:cubicBezTo>
                  <a:cubicBezTo>
                    <a:pt x="96" y="110"/>
                    <a:pt x="94" y="110"/>
                    <a:pt x="92" y="111"/>
                  </a:cubicBezTo>
                  <a:cubicBezTo>
                    <a:pt x="89" y="112"/>
                    <a:pt x="86" y="113"/>
                    <a:pt x="83" y="114"/>
                  </a:cubicBezTo>
                  <a:cubicBezTo>
                    <a:pt x="81" y="115"/>
                    <a:pt x="80" y="116"/>
                    <a:pt x="79" y="11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2" y="129"/>
                    <a:pt x="69" y="129"/>
                    <a:pt x="65" y="12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6"/>
                    <a:pt x="59" y="115"/>
                    <a:pt x="57" y="114"/>
                  </a:cubicBezTo>
                  <a:cubicBezTo>
                    <a:pt x="54" y="113"/>
                    <a:pt x="51" y="112"/>
                    <a:pt x="49" y="111"/>
                  </a:cubicBezTo>
                  <a:cubicBezTo>
                    <a:pt x="47" y="110"/>
                    <a:pt x="45" y="110"/>
                    <a:pt x="43" y="111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8" y="111"/>
                    <a:pt x="26" y="108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6"/>
                    <a:pt x="31" y="94"/>
                    <a:pt x="30" y="92"/>
                  </a:cubicBezTo>
                  <a:cubicBezTo>
                    <a:pt x="29" y="90"/>
                    <a:pt x="28" y="87"/>
                    <a:pt x="27" y="84"/>
                  </a:cubicBezTo>
                  <a:cubicBezTo>
                    <a:pt x="26" y="82"/>
                    <a:pt x="25" y="80"/>
                    <a:pt x="23" y="80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2" y="74"/>
                    <a:pt x="12" y="72"/>
                    <a:pt x="12" y="71"/>
                  </a:cubicBezTo>
                  <a:cubicBezTo>
                    <a:pt x="12" y="69"/>
                    <a:pt x="12" y="67"/>
                    <a:pt x="13" y="65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5" y="61"/>
                    <a:pt x="26" y="60"/>
                    <a:pt x="27" y="58"/>
                  </a:cubicBezTo>
                  <a:cubicBezTo>
                    <a:pt x="28" y="55"/>
                    <a:pt x="29" y="52"/>
                    <a:pt x="30" y="49"/>
                  </a:cubicBezTo>
                  <a:cubicBezTo>
                    <a:pt x="31" y="47"/>
                    <a:pt x="31" y="45"/>
                    <a:pt x="31" y="4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8" y="31"/>
                    <a:pt x="31" y="28"/>
                    <a:pt x="33" y="26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5" y="32"/>
                    <a:pt x="47" y="32"/>
                    <a:pt x="49" y="31"/>
                  </a:cubicBezTo>
                  <a:cubicBezTo>
                    <a:pt x="51" y="29"/>
                    <a:pt x="54" y="28"/>
                    <a:pt x="57" y="27"/>
                  </a:cubicBezTo>
                  <a:cubicBezTo>
                    <a:pt x="59" y="27"/>
                    <a:pt x="61" y="25"/>
                    <a:pt x="61" y="2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9" y="13"/>
                    <a:pt x="72" y="13"/>
                    <a:pt x="76" y="13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80" y="25"/>
                    <a:pt x="81" y="27"/>
                    <a:pt x="83" y="27"/>
                  </a:cubicBezTo>
                  <a:cubicBezTo>
                    <a:pt x="86" y="28"/>
                    <a:pt x="89" y="29"/>
                    <a:pt x="92" y="31"/>
                  </a:cubicBezTo>
                  <a:cubicBezTo>
                    <a:pt x="94" y="32"/>
                    <a:pt x="96" y="32"/>
                    <a:pt x="98" y="31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10" y="28"/>
                    <a:pt x="113" y="31"/>
                    <a:pt x="115" y="34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09" y="45"/>
                    <a:pt x="109" y="47"/>
                    <a:pt x="110" y="49"/>
                  </a:cubicBezTo>
                  <a:cubicBezTo>
                    <a:pt x="112" y="52"/>
                    <a:pt x="113" y="55"/>
                    <a:pt x="114" y="58"/>
                  </a:cubicBezTo>
                  <a:cubicBezTo>
                    <a:pt x="115" y="60"/>
                    <a:pt x="116" y="61"/>
                    <a:pt x="118" y="62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67"/>
                    <a:pt x="128" y="69"/>
                    <a:pt x="128" y="71"/>
                  </a:cubicBezTo>
                  <a:cubicBezTo>
                    <a:pt x="128" y="72"/>
                    <a:pt x="128" y="74"/>
                    <a:pt x="128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2" name="Freeform 28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63" y="62"/>
              <a:ext cx="81" cy="81"/>
            </a:xfrm>
            <a:custGeom>
              <a:avLst/>
              <a:gdLst>
                <a:gd name="T0" fmla="*/ 27 w 55"/>
                <a:gd name="T1" fmla="*/ 0 h 55"/>
                <a:gd name="T2" fmla="*/ 0 w 55"/>
                <a:gd name="T3" fmla="*/ 27 h 55"/>
                <a:gd name="T4" fmla="*/ 27 w 55"/>
                <a:gd name="T5" fmla="*/ 55 h 55"/>
                <a:gd name="T6" fmla="*/ 55 w 55"/>
                <a:gd name="T7" fmla="*/ 27 h 55"/>
                <a:gd name="T8" fmla="*/ 27 w 55"/>
                <a:gd name="T9" fmla="*/ 0 h 55"/>
                <a:gd name="T10" fmla="*/ 27 w 55"/>
                <a:gd name="T11" fmla="*/ 43 h 55"/>
                <a:gd name="T12" fmla="*/ 12 w 55"/>
                <a:gd name="T13" fmla="*/ 27 h 55"/>
                <a:gd name="T14" fmla="*/ 27 w 55"/>
                <a:gd name="T15" fmla="*/ 12 h 55"/>
                <a:gd name="T16" fmla="*/ 43 w 55"/>
                <a:gd name="T17" fmla="*/ 27 h 55"/>
                <a:gd name="T18" fmla="*/ 27 w 55"/>
                <a:gd name="T19" fmla="*/ 4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3" y="55"/>
                    <a:pt x="55" y="43"/>
                    <a:pt x="55" y="27"/>
                  </a:cubicBezTo>
                  <a:cubicBezTo>
                    <a:pt x="55" y="12"/>
                    <a:pt x="43" y="0"/>
                    <a:pt x="27" y="0"/>
                  </a:cubicBezTo>
                  <a:close/>
                  <a:moveTo>
                    <a:pt x="27" y="43"/>
                  </a:moveTo>
                  <a:cubicBezTo>
                    <a:pt x="19" y="43"/>
                    <a:pt x="12" y="36"/>
                    <a:pt x="12" y="27"/>
                  </a:cubicBezTo>
                  <a:cubicBezTo>
                    <a:pt x="12" y="19"/>
                    <a:pt x="19" y="12"/>
                    <a:pt x="27" y="12"/>
                  </a:cubicBezTo>
                  <a:cubicBezTo>
                    <a:pt x="36" y="12"/>
                    <a:pt x="43" y="19"/>
                    <a:pt x="43" y="27"/>
                  </a:cubicBezTo>
                  <a:cubicBezTo>
                    <a:pt x="43" y="36"/>
                    <a:pt x="36" y="43"/>
                    <a:pt x="27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13" name="Group 29"/>
          <p:cNvGrpSpPr/>
          <p:nvPr>
            <p:custDataLst>
              <p:tags r:id="rId12"/>
            </p:custDataLst>
          </p:nvPr>
        </p:nvGrpSpPr>
        <p:grpSpPr bwMode="auto">
          <a:xfrm>
            <a:off x="5570946" y="3068238"/>
            <a:ext cx="309557" cy="309557"/>
            <a:chOff x="0" y="0"/>
            <a:chExt cx="205" cy="207"/>
          </a:xfrm>
          <a:solidFill>
            <a:schemeClr val="accent1"/>
          </a:solidFill>
        </p:grpSpPr>
        <p:sp>
          <p:nvSpPr>
            <p:cNvPr id="14" name="Freeform 30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0" y="0"/>
              <a:ext cx="205" cy="207"/>
            </a:xfrm>
            <a:custGeom>
              <a:avLst/>
              <a:gdLst>
                <a:gd name="T0" fmla="*/ 70 w 140"/>
                <a:gd name="T1" fmla="*/ 140 h 140"/>
                <a:gd name="T2" fmla="*/ 0 w 140"/>
                <a:gd name="T3" fmla="*/ 70 h 140"/>
                <a:gd name="T4" fmla="*/ 70 w 140"/>
                <a:gd name="T5" fmla="*/ 0 h 140"/>
                <a:gd name="T6" fmla="*/ 140 w 140"/>
                <a:gd name="T7" fmla="*/ 70 h 140"/>
                <a:gd name="T8" fmla="*/ 70 w 140"/>
                <a:gd name="T9" fmla="*/ 140 h 140"/>
                <a:gd name="T10" fmla="*/ 70 w 140"/>
                <a:gd name="T11" fmla="*/ 12 h 140"/>
                <a:gd name="T12" fmla="*/ 12 w 140"/>
                <a:gd name="T13" fmla="*/ 70 h 140"/>
                <a:gd name="T14" fmla="*/ 70 w 140"/>
                <a:gd name="T15" fmla="*/ 128 h 140"/>
                <a:gd name="T16" fmla="*/ 128 w 140"/>
                <a:gd name="T17" fmla="*/ 70 h 140"/>
                <a:gd name="T18" fmla="*/ 70 w 140"/>
                <a:gd name="T19" fmla="*/ 1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140"/>
                  </a:moveTo>
                  <a:cubicBezTo>
                    <a:pt x="32" y="140"/>
                    <a:pt x="0" y="109"/>
                    <a:pt x="0" y="70"/>
                  </a:cubicBezTo>
                  <a:cubicBezTo>
                    <a:pt x="0" y="32"/>
                    <a:pt x="32" y="0"/>
                    <a:pt x="70" y="0"/>
                  </a:cubicBezTo>
                  <a:cubicBezTo>
                    <a:pt x="109" y="0"/>
                    <a:pt x="140" y="32"/>
                    <a:pt x="140" y="70"/>
                  </a:cubicBezTo>
                  <a:cubicBezTo>
                    <a:pt x="140" y="109"/>
                    <a:pt x="109" y="140"/>
                    <a:pt x="70" y="140"/>
                  </a:cubicBezTo>
                  <a:close/>
                  <a:moveTo>
                    <a:pt x="70" y="12"/>
                  </a:moveTo>
                  <a:cubicBezTo>
                    <a:pt x="38" y="12"/>
                    <a:pt x="12" y="38"/>
                    <a:pt x="12" y="70"/>
                  </a:cubicBezTo>
                  <a:cubicBezTo>
                    <a:pt x="12" y="102"/>
                    <a:pt x="38" y="128"/>
                    <a:pt x="70" y="128"/>
                  </a:cubicBezTo>
                  <a:cubicBezTo>
                    <a:pt x="102" y="128"/>
                    <a:pt x="128" y="102"/>
                    <a:pt x="128" y="70"/>
                  </a:cubicBezTo>
                  <a:cubicBezTo>
                    <a:pt x="128" y="38"/>
                    <a:pt x="102" y="12"/>
                    <a:pt x="7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6" name="Freeform 31"/>
            <p:cNvSpPr/>
            <p:nvPr>
              <p:custDataLst>
                <p:tags r:id="rId14"/>
              </p:custDataLst>
            </p:nvPr>
          </p:nvSpPr>
          <p:spPr bwMode="auto">
            <a:xfrm>
              <a:off x="94" y="40"/>
              <a:ext cx="63" cy="72"/>
            </a:xfrm>
            <a:custGeom>
              <a:avLst/>
              <a:gdLst>
                <a:gd name="T0" fmla="*/ 37 w 43"/>
                <a:gd name="T1" fmla="*/ 49 h 49"/>
                <a:gd name="T2" fmla="*/ 6 w 43"/>
                <a:gd name="T3" fmla="*/ 49 h 49"/>
                <a:gd name="T4" fmla="*/ 0 w 43"/>
                <a:gd name="T5" fmla="*/ 43 h 49"/>
                <a:gd name="T6" fmla="*/ 0 w 43"/>
                <a:gd name="T7" fmla="*/ 6 h 49"/>
                <a:gd name="T8" fmla="*/ 6 w 43"/>
                <a:gd name="T9" fmla="*/ 0 h 49"/>
                <a:gd name="T10" fmla="*/ 12 w 43"/>
                <a:gd name="T11" fmla="*/ 6 h 49"/>
                <a:gd name="T12" fmla="*/ 12 w 43"/>
                <a:gd name="T13" fmla="*/ 37 h 49"/>
                <a:gd name="T14" fmla="*/ 37 w 43"/>
                <a:gd name="T15" fmla="*/ 37 h 49"/>
                <a:gd name="T16" fmla="*/ 43 w 43"/>
                <a:gd name="T17" fmla="*/ 43 h 49"/>
                <a:gd name="T18" fmla="*/ 37 w 43"/>
                <a:gd name="T1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9">
                  <a:moveTo>
                    <a:pt x="37" y="49"/>
                  </a:moveTo>
                  <a:cubicBezTo>
                    <a:pt x="6" y="49"/>
                    <a:pt x="6" y="49"/>
                    <a:pt x="6" y="49"/>
                  </a:cubicBezTo>
                  <a:cubicBezTo>
                    <a:pt x="3" y="49"/>
                    <a:pt x="0" y="46"/>
                    <a:pt x="0" y="4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0" y="37"/>
                    <a:pt x="43" y="40"/>
                    <a:pt x="43" y="43"/>
                  </a:cubicBezTo>
                  <a:cubicBezTo>
                    <a:pt x="43" y="46"/>
                    <a:pt x="40" y="49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17" name="Line 41"/>
          <p:cNvSpPr>
            <a:spLocks noChangeShapeType="1"/>
          </p:cNvSpPr>
          <p:nvPr/>
        </p:nvSpPr>
        <p:spPr bwMode="auto">
          <a:xfrm>
            <a:off x="5045937" y="1830880"/>
            <a:ext cx="0" cy="3864973"/>
          </a:xfrm>
          <a:prstGeom prst="line">
            <a:avLst/>
          </a:prstGeom>
          <a:noFill/>
          <a:ln w="6350" cmpd="sng">
            <a:solidFill>
              <a:srgbClr val="00C0B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674502" y="2324641"/>
            <a:ext cx="2873332" cy="2865618"/>
            <a:chOff x="2112406" y="2585792"/>
            <a:chExt cx="2873332" cy="2865618"/>
          </a:xfrm>
        </p:grpSpPr>
        <p:sp>
          <p:nvSpPr>
            <p:cNvPr id="19" name="Oval 2"/>
            <p:cNvSpPr>
              <a:spLocks noChangeArrowheads="1"/>
            </p:cNvSpPr>
            <p:nvPr/>
          </p:nvSpPr>
          <p:spPr bwMode="auto">
            <a:xfrm>
              <a:off x="2112406" y="2585792"/>
              <a:ext cx="1422733" cy="1420971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0" name="Oval 3"/>
            <p:cNvSpPr>
              <a:spLocks noChangeArrowheads="1"/>
            </p:cNvSpPr>
            <p:nvPr/>
          </p:nvSpPr>
          <p:spPr bwMode="auto">
            <a:xfrm>
              <a:off x="3539625" y="2585792"/>
              <a:ext cx="1419208" cy="1420971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1" name="Oval 4"/>
            <p:cNvSpPr>
              <a:spLocks noChangeArrowheads="1"/>
            </p:cNvSpPr>
            <p:nvPr/>
          </p:nvSpPr>
          <p:spPr bwMode="auto">
            <a:xfrm>
              <a:off x="2116892" y="4025952"/>
              <a:ext cx="1422733" cy="1420971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2" name="Oval 5"/>
            <p:cNvSpPr>
              <a:spLocks noChangeArrowheads="1"/>
            </p:cNvSpPr>
            <p:nvPr/>
          </p:nvSpPr>
          <p:spPr bwMode="auto">
            <a:xfrm>
              <a:off x="3539625" y="4030439"/>
              <a:ext cx="1419208" cy="1420971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2829300" y="3308704"/>
              <a:ext cx="731272" cy="733514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4" name="Oval 7"/>
            <p:cNvSpPr>
              <a:spLocks noChangeArrowheads="1"/>
            </p:cNvSpPr>
            <p:nvPr/>
          </p:nvSpPr>
          <p:spPr bwMode="auto">
            <a:xfrm>
              <a:off x="3457386" y="3313190"/>
              <a:ext cx="733515" cy="731272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5" name="Oval 8"/>
            <p:cNvSpPr>
              <a:spLocks noChangeArrowheads="1"/>
            </p:cNvSpPr>
            <p:nvPr/>
          </p:nvSpPr>
          <p:spPr bwMode="auto">
            <a:xfrm>
              <a:off x="2829300" y="3909872"/>
              <a:ext cx="731272" cy="733514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6" name="Oval 9"/>
            <p:cNvSpPr>
              <a:spLocks noChangeArrowheads="1"/>
            </p:cNvSpPr>
            <p:nvPr/>
          </p:nvSpPr>
          <p:spPr bwMode="auto">
            <a:xfrm>
              <a:off x="3457386" y="3909872"/>
              <a:ext cx="733515" cy="733514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7" name="文本框 4"/>
            <p:cNvSpPr txBox="1"/>
            <p:nvPr/>
          </p:nvSpPr>
          <p:spPr>
            <a:xfrm>
              <a:off x="2278768" y="2942429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grpSp>
          <p:nvGrpSpPr>
            <p:cNvPr id="28" name="Group 23"/>
            <p:cNvGrpSpPr/>
            <p:nvPr/>
          </p:nvGrpSpPr>
          <p:grpSpPr bwMode="auto">
            <a:xfrm>
              <a:off x="3044604" y="3520682"/>
              <a:ext cx="309557" cy="309557"/>
              <a:chOff x="0" y="0"/>
              <a:chExt cx="205" cy="206"/>
            </a:xfrm>
            <a:solidFill>
              <a:srgbClr val="00C0BB"/>
            </a:solidFill>
          </p:grpSpPr>
          <p:sp>
            <p:nvSpPr>
              <p:cNvPr id="43" name="Freeform 24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0 w 205"/>
                  <a:gd name="T1" fmla="*/ 0 h 206"/>
                  <a:gd name="T2" fmla="*/ 0 w 205"/>
                  <a:gd name="T3" fmla="*/ 206 h 206"/>
                  <a:gd name="T4" fmla="*/ 205 w 205"/>
                  <a:gd name="T5" fmla="*/ 206 h 206"/>
                  <a:gd name="T6" fmla="*/ 205 w 205"/>
                  <a:gd name="T7" fmla="*/ 0 h 206"/>
                  <a:gd name="T8" fmla="*/ 0 w 205"/>
                  <a:gd name="T9" fmla="*/ 0 h 206"/>
                  <a:gd name="T10" fmla="*/ 188 w 205"/>
                  <a:gd name="T11" fmla="*/ 188 h 206"/>
                  <a:gd name="T12" fmla="*/ 17 w 205"/>
                  <a:gd name="T13" fmla="*/ 188 h 206"/>
                  <a:gd name="T14" fmla="*/ 17 w 205"/>
                  <a:gd name="T15" fmla="*/ 17 h 206"/>
                  <a:gd name="T16" fmla="*/ 188 w 205"/>
                  <a:gd name="T17" fmla="*/ 17 h 206"/>
                  <a:gd name="T18" fmla="*/ 188 w 205"/>
                  <a:gd name="T19" fmla="*/ 18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206">
                    <a:moveTo>
                      <a:pt x="0" y="0"/>
                    </a:moveTo>
                    <a:lnTo>
                      <a:pt x="0" y="206"/>
                    </a:lnTo>
                    <a:lnTo>
                      <a:pt x="205" y="20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  <a:moveTo>
                      <a:pt x="188" y="188"/>
                    </a:moveTo>
                    <a:lnTo>
                      <a:pt x="17" y="188"/>
                    </a:lnTo>
                    <a:lnTo>
                      <a:pt x="17" y="17"/>
                    </a:lnTo>
                    <a:lnTo>
                      <a:pt x="188" y="17"/>
                    </a:lnTo>
                    <a:lnTo>
                      <a:pt x="188" y="18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48" y="60"/>
                <a:ext cx="112" cy="90"/>
              </a:xfrm>
              <a:custGeom>
                <a:avLst/>
                <a:gdLst>
                  <a:gd name="T0" fmla="*/ 112 w 112"/>
                  <a:gd name="T1" fmla="*/ 12 h 90"/>
                  <a:gd name="T2" fmla="*/ 99 w 112"/>
                  <a:gd name="T3" fmla="*/ 0 h 90"/>
                  <a:gd name="T4" fmla="*/ 44 w 112"/>
                  <a:gd name="T5" fmla="*/ 66 h 90"/>
                  <a:gd name="T6" fmla="*/ 10 w 112"/>
                  <a:gd name="T7" fmla="*/ 38 h 90"/>
                  <a:gd name="T8" fmla="*/ 0 w 112"/>
                  <a:gd name="T9" fmla="*/ 53 h 90"/>
                  <a:gd name="T10" fmla="*/ 47 w 112"/>
                  <a:gd name="T11" fmla="*/ 90 h 90"/>
                  <a:gd name="T12" fmla="*/ 112 w 112"/>
                  <a:gd name="T13" fmla="*/ 1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90">
                    <a:moveTo>
                      <a:pt x="112" y="12"/>
                    </a:moveTo>
                    <a:lnTo>
                      <a:pt x="99" y="0"/>
                    </a:lnTo>
                    <a:lnTo>
                      <a:pt x="44" y="66"/>
                    </a:lnTo>
                    <a:lnTo>
                      <a:pt x="10" y="38"/>
                    </a:lnTo>
                    <a:lnTo>
                      <a:pt x="0" y="53"/>
                    </a:lnTo>
                    <a:lnTo>
                      <a:pt x="47" y="90"/>
                    </a:lnTo>
                    <a:lnTo>
                      <a:pt x="112" y="12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sp>
          <p:nvSpPr>
            <p:cNvPr id="29" name="文本框 98"/>
            <p:cNvSpPr txBox="1"/>
            <p:nvPr/>
          </p:nvSpPr>
          <p:spPr>
            <a:xfrm>
              <a:off x="4060147" y="2923028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02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grpSp>
          <p:nvGrpSpPr>
            <p:cNvPr id="30" name="Group 29"/>
            <p:cNvGrpSpPr/>
            <p:nvPr/>
          </p:nvGrpSpPr>
          <p:grpSpPr bwMode="auto">
            <a:xfrm>
              <a:off x="3662116" y="3521896"/>
              <a:ext cx="309557" cy="309557"/>
              <a:chOff x="0" y="0"/>
              <a:chExt cx="205" cy="207"/>
            </a:xfrm>
            <a:solidFill>
              <a:srgbClr val="595959"/>
            </a:solidFill>
          </p:grpSpPr>
          <p:sp>
            <p:nvSpPr>
              <p:cNvPr id="41" name="Freeform 30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7"/>
              </a:xfrm>
              <a:custGeom>
                <a:avLst/>
                <a:gdLst>
                  <a:gd name="T0" fmla="*/ 70 w 140"/>
                  <a:gd name="T1" fmla="*/ 140 h 140"/>
                  <a:gd name="T2" fmla="*/ 0 w 140"/>
                  <a:gd name="T3" fmla="*/ 70 h 140"/>
                  <a:gd name="T4" fmla="*/ 70 w 140"/>
                  <a:gd name="T5" fmla="*/ 0 h 140"/>
                  <a:gd name="T6" fmla="*/ 140 w 140"/>
                  <a:gd name="T7" fmla="*/ 70 h 140"/>
                  <a:gd name="T8" fmla="*/ 70 w 140"/>
                  <a:gd name="T9" fmla="*/ 140 h 140"/>
                  <a:gd name="T10" fmla="*/ 70 w 140"/>
                  <a:gd name="T11" fmla="*/ 12 h 140"/>
                  <a:gd name="T12" fmla="*/ 12 w 140"/>
                  <a:gd name="T13" fmla="*/ 70 h 140"/>
                  <a:gd name="T14" fmla="*/ 70 w 140"/>
                  <a:gd name="T15" fmla="*/ 128 h 140"/>
                  <a:gd name="T16" fmla="*/ 128 w 140"/>
                  <a:gd name="T17" fmla="*/ 70 h 140"/>
                  <a:gd name="T18" fmla="*/ 70 w 140"/>
                  <a:gd name="T19" fmla="*/ 1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140"/>
                    </a:moveTo>
                    <a:cubicBezTo>
                      <a:pt x="32" y="140"/>
                      <a:pt x="0" y="109"/>
                      <a:pt x="0" y="70"/>
                    </a:cubicBezTo>
                    <a:cubicBezTo>
                      <a:pt x="0" y="32"/>
                      <a:pt x="32" y="0"/>
                      <a:pt x="70" y="0"/>
                    </a:cubicBezTo>
                    <a:cubicBezTo>
                      <a:pt x="109" y="0"/>
                      <a:pt x="140" y="32"/>
                      <a:pt x="140" y="70"/>
                    </a:cubicBezTo>
                    <a:cubicBezTo>
                      <a:pt x="140" y="109"/>
                      <a:pt x="109" y="140"/>
                      <a:pt x="70" y="140"/>
                    </a:cubicBezTo>
                    <a:close/>
                    <a:moveTo>
                      <a:pt x="70" y="12"/>
                    </a:moveTo>
                    <a:cubicBezTo>
                      <a:pt x="38" y="12"/>
                      <a:pt x="12" y="38"/>
                      <a:pt x="12" y="70"/>
                    </a:cubicBezTo>
                    <a:cubicBezTo>
                      <a:pt x="12" y="102"/>
                      <a:pt x="38" y="128"/>
                      <a:pt x="70" y="128"/>
                    </a:cubicBezTo>
                    <a:cubicBezTo>
                      <a:pt x="102" y="128"/>
                      <a:pt x="128" y="102"/>
                      <a:pt x="128" y="70"/>
                    </a:cubicBezTo>
                    <a:cubicBezTo>
                      <a:pt x="128" y="38"/>
                      <a:pt x="102" y="12"/>
                      <a:pt x="7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2" name="Freeform 31"/>
              <p:cNvSpPr/>
              <p:nvPr/>
            </p:nvSpPr>
            <p:spPr bwMode="auto">
              <a:xfrm>
                <a:off x="94" y="40"/>
                <a:ext cx="63" cy="72"/>
              </a:xfrm>
              <a:custGeom>
                <a:avLst/>
                <a:gdLst>
                  <a:gd name="T0" fmla="*/ 37 w 43"/>
                  <a:gd name="T1" fmla="*/ 49 h 49"/>
                  <a:gd name="T2" fmla="*/ 6 w 43"/>
                  <a:gd name="T3" fmla="*/ 49 h 49"/>
                  <a:gd name="T4" fmla="*/ 0 w 43"/>
                  <a:gd name="T5" fmla="*/ 43 h 49"/>
                  <a:gd name="T6" fmla="*/ 0 w 43"/>
                  <a:gd name="T7" fmla="*/ 6 h 49"/>
                  <a:gd name="T8" fmla="*/ 6 w 43"/>
                  <a:gd name="T9" fmla="*/ 0 h 49"/>
                  <a:gd name="T10" fmla="*/ 12 w 43"/>
                  <a:gd name="T11" fmla="*/ 6 h 49"/>
                  <a:gd name="T12" fmla="*/ 12 w 43"/>
                  <a:gd name="T13" fmla="*/ 37 h 49"/>
                  <a:gd name="T14" fmla="*/ 37 w 43"/>
                  <a:gd name="T15" fmla="*/ 37 h 49"/>
                  <a:gd name="T16" fmla="*/ 43 w 43"/>
                  <a:gd name="T17" fmla="*/ 43 h 49"/>
                  <a:gd name="T18" fmla="*/ 37 w 43"/>
                  <a:gd name="T19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9">
                    <a:moveTo>
                      <a:pt x="37" y="49"/>
                    </a:moveTo>
                    <a:cubicBezTo>
                      <a:pt x="6" y="49"/>
                      <a:pt x="6" y="49"/>
                      <a:pt x="6" y="49"/>
                    </a:cubicBezTo>
                    <a:cubicBezTo>
                      <a:pt x="3" y="49"/>
                      <a:pt x="0" y="46"/>
                      <a:pt x="0" y="4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2" y="3"/>
                      <a:pt x="12" y="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40" y="37"/>
                      <a:pt x="43" y="40"/>
                      <a:pt x="43" y="43"/>
                    </a:cubicBezTo>
                    <a:cubicBezTo>
                      <a:pt x="43" y="46"/>
                      <a:pt x="40" y="49"/>
                      <a:pt x="3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1" name="Group 26"/>
            <p:cNvGrpSpPr/>
            <p:nvPr/>
          </p:nvGrpSpPr>
          <p:grpSpPr bwMode="auto">
            <a:xfrm>
              <a:off x="3611633" y="4143957"/>
              <a:ext cx="309557" cy="314043"/>
              <a:chOff x="0" y="0"/>
              <a:chExt cx="205" cy="208"/>
            </a:xfrm>
            <a:solidFill>
              <a:srgbClr val="00C0BB"/>
            </a:solidFill>
          </p:grpSpPr>
          <p:sp>
            <p:nvSpPr>
              <p:cNvPr id="39" name="Freeform 27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8"/>
              </a:xfrm>
              <a:custGeom>
                <a:avLst/>
                <a:gdLst>
                  <a:gd name="T0" fmla="*/ 136 w 140"/>
                  <a:gd name="T1" fmla="*/ 55 h 141"/>
                  <a:gd name="T2" fmla="*/ 122 w 140"/>
                  <a:gd name="T3" fmla="*/ 46 h 141"/>
                  <a:gd name="T4" fmla="*/ 127 w 140"/>
                  <a:gd name="T5" fmla="*/ 29 h 141"/>
                  <a:gd name="T6" fmla="*/ 106 w 140"/>
                  <a:gd name="T7" fmla="*/ 14 h 141"/>
                  <a:gd name="T8" fmla="*/ 90 w 140"/>
                  <a:gd name="T9" fmla="*/ 17 h 141"/>
                  <a:gd name="T10" fmla="*/ 81 w 140"/>
                  <a:gd name="T11" fmla="*/ 2 h 141"/>
                  <a:gd name="T12" fmla="*/ 55 w 140"/>
                  <a:gd name="T13" fmla="*/ 6 h 141"/>
                  <a:gd name="T14" fmla="*/ 46 w 140"/>
                  <a:gd name="T15" fmla="*/ 19 h 141"/>
                  <a:gd name="T16" fmla="*/ 29 w 140"/>
                  <a:gd name="T17" fmla="*/ 14 h 141"/>
                  <a:gd name="T18" fmla="*/ 13 w 140"/>
                  <a:gd name="T19" fmla="*/ 36 h 141"/>
                  <a:gd name="T20" fmla="*/ 16 w 140"/>
                  <a:gd name="T21" fmla="*/ 51 h 141"/>
                  <a:gd name="T22" fmla="*/ 1 w 140"/>
                  <a:gd name="T23" fmla="*/ 60 h 141"/>
                  <a:gd name="T24" fmla="*/ 1 w 140"/>
                  <a:gd name="T25" fmla="*/ 81 h 141"/>
                  <a:gd name="T26" fmla="*/ 16 w 140"/>
                  <a:gd name="T27" fmla="*/ 90 h 141"/>
                  <a:gd name="T28" fmla="*/ 13 w 140"/>
                  <a:gd name="T29" fmla="*/ 106 h 141"/>
                  <a:gd name="T30" fmla="*/ 29 w 140"/>
                  <a:gd name="T31" fmla="*/ 127 h 141"/>
                  <a:gd name="T32" fmla="*/ 46 w 140"/>
                  <a:gd name="T33" fmla="*/ 123 h 141"/>
                  <a:gd name="T34" fmla="*/ 55 w 140"/>
                  <a:gd name="T35" fmla="*/ 136 h 141"/>
                  <a:gd name="T36" fmla="*/ 70 w 140"/>
                  <a:gd name="T37" fmla="*/ 141 h 141"/>
                  <a:gd name="T38" fmla="*/ 86 w 140"/>
                  <a:gd name="T39" fmla="*/ 136 h 141"/>
                  <a:gd name="T40" fmla="*/ 95 w 140"/>
                  <a:gd name="T41" fmla="*/ 123 h 141"/>
                  <a:gd name="T42" fmla="*/ 112 w 140"/>
                  <a:gd name="T43" fmla="*/ 127 h 141"/>
                  <a:gd name="T44" fmla="*/ 127 w 140"/>
                  <a:gd name="T45" fmla="*/ 106 h 141"/>
                  <a:gd name="T46" fmla="*/ 125 w 140"/>
                  <a:gd name="T47" fmla="*/ 90 h 141"/>
                  <a:gd name="T48" fmla="*/ 139 w 140"/>
                  <a:gd name="T49" fmla="*/ 81 h 141"/>
                  <a:gd name="T50" fmla="*/ 139 w 140"/>
                  <a:gd name="T51" fmla="*/ 60 h 141"/>
                  <a:gd name="T52" fmla="*/ 118 w 140"/>
                  <a:gd name="T53" fmla="*/ 80 h 141"/>
                  <a:gd name="T54" fmla="*/ 110 w 140"/>
                  <a:gd name="T55" fmla="*/ 92 h 141"/>
                  <a:gd name="T56" fmla="*/ 115 w 140"/>
                  <a:gd name="T57" fmla="*/ 108 h 141"/>
                  <a:gd name="T58" fmla="*/ 98 w 140"/>
                  <a:gd name="T59" fmla="*/ 111 h 141"/>
                  <a:gd name="T60" fmla="*/ 83 w 140"/>
                  <a:gd name="T61" fmla="*/ 114 h 141"/>
                  <a:gd name="T62" fmla="*/ 76 w 140"/>
                  <a:gd name="T63" fmla="*/ 128 h 141"/>
                  <a:gd name="T64" fmla="*/ 61 w 140"/>
                  <a:gd name="T65" fmla="*/ 118 h 141"/>
                  <a:gd name="T66" fmla="*/ 49 w 140"/>
                  <a:gd name="T67" fmla="*/ 111 h 141"/>
                  <a:gd name="T68" fmla="*/ 33 w 140"/>
                  <a:gd name="T69" fmla="*/ 115 h 141"/>
                  <a:gd name="T70" fmla="*/ 31 w 140"/>
                  <a:gd name="T71" fmla="*/ 98 h 141"/>
                  <a:gd name="T72" fmla="*/ 27 w 140"/>
                  <a:gd name="T73" fmla="*/ 84 h 141"/>
                  <a:gd name="T74" fmla="*/ 13 w 140"/>
                  <a:gd name="T75" fmla="*/ 76 h 141"/>
                  <a:gd name="T76" fmla="*/ 13 w 140"/>
                  <a:gd name="T77" fmla="*/ 65 h 141"/>
                  <a:gd name="T78" fmla="*/ 27 w 140"/>
                  <a:gd name="T79" fmla="*/ 58 h 141"/>
                  <a:gd name="T80" fmla="*/ 31 w 140"/>
                  <a:gd name="T81" fmla="*/ 44 h 141"/>
                  <a:gd name="T82" fmla="*/ 33 w 140"/>
                  <a:gd name="T83" fmla="*/ 26 h 141"/>
                  <a:gd name="T84" fmla="*/ 49 w 140"/>
                  <a:gd name="T85" fmla="*/ 31 h 141"/>
                  <a:gd name="T86" fmla="*/ 61 w 140"/>
                  <a:gd name="T87" fmla="*/ 23 h 141"/>
                  <a:gd name="T88" fmla="*/ 76 w 140"/>
                  <a:gd name="T89" fmla="*/ 13 h 141"/>
                  <a:gd name="T90" fmla="*/ 83 w 140"/>
                  <a:gd name="T91" fmla="*/ 27 h 141"/>
                  <a:gd name="T92" fmla="*/ 98 w 140"/>
                  <a:gd name="T93" fmla="*/ 31 h 141"/>
                  <a:gd name="T94" fmla="*/ 115 w 140"/>
                  <a:gd name="T95" fmla="*/ 34 h 141"/>
                  <a:gd name="T96" fmla="*/ 110 w 140"/>
                  <a:gd name="T97" fmla="*/ 49 h 141"/>
                  <a:gd name="T98" fmla="*/ 118 w 140"/>
                  <a:gd name="T99" fmla="*/ 62 h 141"/>
                  <a:gd name="T100" fmla="*/ 128 w 140"/>
                  <a:gd name="T101" fmla="*/ 7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0" h="141">
                    <a:moveTo>
                      <a:pt x="139" y="60"/>
                    </a:moveTo>
                    <a:cubicBezTo>
                      <a:pt x="139" y="58"/>
                      <a:pt x="138" y="56"/>
                      <a:pt x="136" y="55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4" y="50"/>
                      <a:pt x="123" y="48"/>
                      <a:pt x="122" y="4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8" y="34"/>
                      <a:pt x="128" y="31"/>
                      <a:pt x="127" y="29"/>
                    </a:cubicBezTo>
                    <a:cubicBezTo>
                      <a:pt x="123" y="24"/>
                      <a:pt x="117" y="19"/>
                      <a:pt x="112" y="14"/>
                    </a:cubicBezTo>
                    <a:cubicBezTo>
                      <a:pt x="110" y="13"/>
                      <a:pt x="108" y="13"/>
                      <a:pt x="106" y="14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3" y="18"/>
                      <a:pt x="91" y="17"/>
                      <a:pt x="90" y="1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4"/>
                      <a:pt x="83" y="2"/>
                      <a:pt x="81" y="2"/>
                    </a:cubicBezTo>
                    <a:cubicBezTo>
                      <a:pt x="73" y="0"/>
                      <a:pt x="67" y="0"/>
                      <a:pt x="60" y="2"/>
                    </a:cubicBezTo>
                    <a:cubicBezTo>
                      <a:pt x="58" y="2"/>
                      <a:pt x="56" y="4"/>
                      <a:pt x="55" y="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49" y="17"/>
                      <a:pt x="47" y="18"/>
                      <a:pt x="46" y="19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3" y="13"/>
                      <a:pt x="31" y="13"/>
                      <a:pt x="29" y="14"/>
                    </a:cubicBezTo>
                    <a:cubicBezTo>
                      <a:pt x="23" y="19"/>
                      <a:pt x="18" y="24"/>
                      <a:pt x="14" y="29"/>
                    </a:cubicBezTo>
                    <a:cubicBezTo>
                      <a:pt x="13" y="31"/>
                      <a:pt x="12" y="34"/>
                      <a:pt x="13" y="3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8"/>
                      <a:pt x="17" y="50"/>
                      <a:pt x="16" y="51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3" y="56"/>
                      <a:pt x="2" y="58"/>
                      <a:pt x="1" y="60"/>
                    </a:cubicBezTo>
                    <a:cubicBezTo>
                      <a:pt x="1" y="64"/>
                      <a:pt x="0" y="67"/>
                      <a:pt x="0" y="71"/>
                    </a:cubicBezTo>
                    <a:cubicBezTo>
                      <a:pt x="0" y="74"/>
                      <a:pt x="1" y="77"/>
                      <a:pt x="1" y="81"/>
                    </a:cubicBezTo>
                    <a:cubicBezTo>
                      <a:pt x="2" y="84"/>
                      <a:pt x="3" y="85"/>
                      <a:pt x="5" y="86"/>
                    </a:cubicBezTo>
                    <a:cubicBezTo>
                      <a:pt x="16" y="90"/>
                      <a:pt x="16" y="90"/>
                      <a:pt x="16" y="90"/>
                    </a:cubicBezTo>
                    <a:cubicBezTo>
                      <a:pt x="17" y="92"/>
                      <a:pt x="18" y="94"/>
                      <a:pt x="18" y="95"/>
                    </a:cubicBezTo>
                    <a:cubicBezTo>
                      <a:pt x="13" y="106"/>
                      <a:pt x="13" y="106"/>
                      <a:pt x="13" y="106"/>
                    </a:cubicBezTo>
                    <a:cubicBezTo>
                      <a:pt x="12" y="108"/>
                      <a:pt x="13" y="110"/>
                      <a:pt x="14" y="112"/>
                    </a:cubicBezTo>
                    <a:cubicBezTo>
                      <a:pt x="18" y="118"/>
                      <a:pt x="23" y="123"/>
                      <a:pt x="29" y="127"/>
                    </a:cubicBezTo>
                    <a:cubicBezTo>
                      <a:pt x="31" y="128"/>
                      <a:pt x="33" y="129"/>
                      <a:pt x="35" y="128"/>
                    </a:cubicBezTo>
                    <a:cubicBezTo>
                      <a:pt x="46" y="123"/>
                      <a:pt x="46" y="123"/>
                      <a:pt x="46" y="123"/>
                    </a:cubicBezTo>
                    <a:cubicBezTo>
                      <a:pt x="47" y="124"/>
                      <a:pt x="49" y="124"/>
                      <a:pt x="51" y="125"/>
                    </a:cubicBezTo>
                    <a:cubicBezTo>
                      <a:pt x="55" y="136"/>
                      <a:pt x="55" y="136"/>
                      <a:pt x="55" y="136"/>
                    </a:cubicBezTo>
                    <a:cubicBezTo>
                      <a:pt x="56" y="138"/>
                      <a:pt x="58" y="140"/>
                      <a:pt x="60" y="140"/>
                    </a:cubicBezTo>
                    <a:cubicBezTo>
                      <a:pt x="64" y="140"/>
                      <a:pt x="67" y="141"/>
                      <a:pt x="70" y="141"/>
                    </a:cubicBezTo>
                    <a:cubicBezTo>
                      <a:pt x="74" y="141"/>
                      <a:pt x="77" y="140"/>
                      <a:pt x="81" y="140"/>
                    </a:cubicBezTo>
                    <a:cubicBezTo>
                      <a:pt x="83" y="140"/>
                      <a:pt x="85" y="138"/>
                      <a:pt x="86" y="136"/>
                    </a:cubicBezTo>
                    <a:cubicBezTo>
                      <a:pt x="90" y="125"/>
                      <a:pt x="90" y="125"/>
                      <a:pt x="90" y="125"/>
                    </a:cubicBezTo>
                    <a:cubicBezTo>
                      <a:pt x="91" y="124"/>
                      <a:pt x="93" y="124"/>
                      <a:pt x="95" y="123"/>
                    </a:cubicBezTo>
                    <a:cubicBezTo>
                      <a:pt x="106" y="128"/>
                      <a:pt x="106" y="128"/>
                      <a:pt x="106" y="128"/>
                    </a:cubicBezTo>
                    <a:cubicBezTo>
                      <a:pt x="108" y="129"/>
                      <a:pt x="110" y="128"/>
                      <a:pt x="112" y="127"/>
                    </a:cubicBezTo>
                    <a:cubicBezTo>
                      <a:pt x="117" y="123"/>
                      <a:pt x="123" y="118"/>
                      <a:pt x="127" y="112"/>
                    </a:cubicBezTo>
                    <a:cubicBezTo>
                      <a:pt x="128" y="110"/>
                      <a:pt x="128" y="108"/>
                      <a:pt x="127" y="106"/>
                    </a:cubicBezTo>
                    <a:cubicBezTo>
                      <a:pt x="122" y="95"/>
                      <a:pt x="122" y="95"/>
                      <a:pt x="122" y="95"/>
                    </a:cubicBezTo>
                    <a:cubicBezTo>
                      <a:pt x="123" y="94"/>
                      <a:pt x="124" y="92"/>
                      <a:pt x="125" y="90"/>
                    </a:cubicBezTo>
                    <a:cubicBezTo>
                      <a:pt x="136" y="86"/>
                      <a:pt x="136" y="86"/>
                      <a:pt x="136" y="86"/>
                    </a:cubicBezTo>
                    <a:cubicBezTo>
                      <a:pt x="138" y="85"/>
                      <a:pt x="139" y="84"/>
                      <a:pt x="139" y="81"/>
                    </a:cubicBezTo>
                    <a:cubicBezTo>
                      <a:pt x="140" y="77"/>
                      <a:pt x="140" y="74"/>
                      <a:pt x="140" y="71"/>
                    </a:cubicBezTo>
                    <a:cubicBezTo>
                      <a:pt x="140" y="67"/>
                      <a:pt x="140" y="64"/>
                      <a:pt x="139" y="60"/>
                    </a:cubicBezTo>
                    <a:close/>
                    <a:moveTo>
                      <a:pt x="128" y="76"/>
                    </a:moveTo>
                    <a:cubicBezTo>
                      <a:pt x="118" y="80"/>
                      <a:pt x="118" y="80"/>
                      <a:pt x="118" y="80"/>
                    </a:cubicBezTo>
                    <a:cubicBezTo>
                      <a:pt x="116" y="80"/>
                      <a:pt x="115" y="82"/>
                      <a:pt x="114" y="84"/>
                    </a:cubicBezTo>
                    <a:cubicBezTo>
                      <a:pt x="113" y="87"/>
                      <a:pt x="112" y="90"/>
                      <a:pt x="110" y="92"/>
                    </a:cubicBezTo>
                    <a:cubicBezTo>
                      <a:pt x="109" y="94"/>
                      <a:pt x="109" y="96"/>
                      <a:pt x="110" y="98"/>
                    </a:cubicBezTo>
                    <a:cubicBezTo>
                      <a:pt x="115" y="108"/>
                      <a:pt x="115" y="108"/>
                      <a:pt x="115" y="108"/>
                    </a:cubicBezTo>
                    <a:cubicBezTo>
                      <a:pt x="113" y="111"/>
                      <a:pt x="110" y="113"/>
                      <a:pt x="107" y="115"/>
                    </a:cubicBezTo>
                    <a:cubicBezTo>
                      <a:pt x="98" y="111"/>
                      <a:pt x="98" y="111"/>
                      <a:pt x="98" y="111"/>
                    </a:cubicBezTo>
                    <a:cubicBezTo>
                      <a:pt x="96" y="110"/>
                      <a:pt x="94" y="110"/>
                      <a:pt x="92" y="111"/>
                    </a:cubicBezTo>
                    <a:cubicBezTo>
                      <a:pt x="89" y="112"/>
                      <a:pt x="86" y="113"/>
                      <a:pt x="83" y="114"/>
                    </a:cubicBezTo>
                    <a:cubicBezTo>
                      <a:pt x="81" y="115"/>
                      <a:pt x="80" y="116"/>
                      <a:pt x="79" y="118"/>
                    </a:cubicBezTo>
                    <a:cubicBezTo>
                      <a:pt x="76" y="128"/>
                      <a:pt x="76" y="128"/>
                      <a:pt x="76" y="128"/>
                    </a:cubicBezTo>
                    <a:cubicBezTo>
                      <a:pt x="72" y="129"/>
                      <a:pt x="69" y="129"/>
                      <a:pt x="65" y="128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6"/>
                      <a:pt x="59" y="115"/>
                      <a:pt x="57" y="114"/>
                    </a:cubicBezTo>
                    <a:cubicBezTo>
                      <a:pt x="54" y="113"/>
                      <a:pt x="51" y="112"/>
                      <a:pt x="49" y="111"/>
                    </a:cubicBezTo>
                    <a:cubicBezTo>
                      <a:pt x="47" y="110"/>
                      <a:pt x="45" y="110"/>
                      <a:pt x="43" y="111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8" y="111"/>
                      <a:pt x="26" y="108"/>
                    </a:cubicBezTo>
                    <a:cubicBezTo>
                      <a:pt x="31" y="98"/>
                      <a:pt x="31" y="98"/>
                      <a:pt x="31" y="98"/>
                    </a:cubicBezTo>
                    <a:cubicBezTo>
                      <a:pt x="31" y="96"/>
                      <a:pt x="31" y="94"/>
                      <a:pt x="30" y="92"/>
                    </a:cubicBezTo>
                    <a:cubicBezTo>
                      <a:pt x="29" y="90"/>
                      <a:pt x="28" y="87"/>
                      <a:pt x="27" y="84"/>
                    </a:cubicBezTo>
                    <a:cubicBezTo>
                      <a:pt x="26" y="82"/>
                      <a:pt x="25" y="80"/>
                      <a:pt x="23" y="80"/>
                    </a:cubicBezTo>
                    <a:cubicBezTo>
                      <a:pt x="13" y="76"/>
                      <a:pt x="13" y="76"/>
                      <a:pt x="13" y="76"/>
                    </a:cubicBezTo>
                    <a:cubicBezTo>
                      <a:pt x="12" y="74"/>
                      <a:pt x="12" y="72"/>
                      <a:pt x="12" y="71"/>
                    </a:cubicBezTo>
                    <a:cubicBezTo>
                      <a:pt x="12" y="69"/>
                      <a:pt x="12" y="67"/>
                      <a:pt x="13" y="65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5" y="61"/>
                      <a:pt x="26" y="60"/>
                      <a:pt x="27" y="58"/>
                    </a:cubicBezTo>
                    <a:cubicBezTo>
                      <a:pt x="28" y="55"/>
                      <a:pt x="29" y="52"/>
                      <a:pt x="30" y="49"/>
                    </a:cubicBezTo>
                    <a:cubicBezTo>
                      <a:pt x="31" y="47"/>
                      <a:pt x="31" y="45"/>
                      <a:pt x="31" y="4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8" y="31"/>
                      <a:pt x="31" y="28"/>
                      <a:pt x="33" y="26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5" y="32"/>
                      <a:pt x="47" y="32"/>
                      <a:pt x="49" y="31"/>
                    </a:cubicBezTo>
                    <a:cubicBezTo>
                      <a:pt x="51" y="29"/>
                      <a:pt x="54" y="28"/>
                      <a:pt x="57" y="27"/>
                    </a:cubicBezTo>
                    <a:cubicBezTo>
                      <a:pt x="59" y="27"/>
                      <a:pt x="61" y="25"/>
                      <a:pt x="61" y="2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9" y="13"/>
                      <a:pt x="72" y="13"/>
                      <a:pt x="76" y="13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80" y="25"/>
                      <a:pt x="81" y="27"/>
                      <a:pt x="83" y="27"/>
                    </a:cubicBezTo>
                    <a:cubicBezTo>
                      <a:pt x="86" y="28"/>
                      <a:pt x="89" y="29"/>
                      <a:pt x="92" y="31"/>
                    </a:cubicBezTo>
                    <a:cubicBezTo>
                      <a:pt x="94" y="32"/>
                      <a:pt x="96" y="32"/>
                      <a:pt x="98" y="31"/>
                    </a:cubicBezTo>
                    <a:cubicBezTo>
                      <a:pt x="107" y="26"/>
                      <a:pt x="107" y="26"/>
                      <a:pt x="107" y="26"/>
                    </a:cubicBezTo>
                    <a:cubicBezTo>
                      <a:pt x="110" y="28"/>
                      <a:pt x="113" y="31"/>
                      <a:pt x="115" y="3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09" y="45"/>
                      <a:pt x="109" y="47"/>
                      <a:pt x="110" y="49"/>
                    </a:cubicBezTo>
                    <a:cubicBezTo>
                      <a:pt x="112" y="52"/>
                      <a:pt x="113" y="55"/>
                      <a:pt x="114" y="58"/>
                    </a:cubicBezTo>
                    <a:cubicBezTo>
                      <a:pt x="115" y="60"/>
                      <a:pt x="116" y="61"/>
                      <a:pt x="118" y="62"/>
                    </a:cubicBezTo>
                    <a:cubicBezTo>
                      <a:pt x="128" y="65"/>
                      <a:pt x="128" y="65"/>
                      <a:pt x="128" y="65"/>
                    </a:cubicBezTo>
                    <a:cubicBezTo>
                      <a:pt x="128" y="67"/>
                      <a:pt x="128" y="69"/>
                      <a:pt x="128" y="71"/>
                    </a:cubicBezTo>
                    <a:cubicBezTo>
                      <a:pt x="128" y="72"/>
                      <a:pt x="128" y="74"/>
                      <a:pt x="128" y="76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0" name="Freeform 28"/>
              <p:cNvSpPr>
                <a:spLocks noEditPoints="1"/>
              </p:cNvSpPr>
              <p:nvPr/>
            </p:nvSpPr>
            <p:spPr bwMode="auto">
              <a:xfrm>
                <a:off x="63" y="62"/>
                <a:ext cx="81" cy="81"/>
              </a:xfrm>
              <a:custGeom>
                <a:avLst/>
                <a:gdLst>
                  <a:gd name="T0" fmla="*/ 27 w 55"/>
                  <a:gd name="T1" fmla="*/ 0 h 55"/>
                  <a:gd name="T2" fmla="*/ 0 w 55"/>
                  <a:gd name="T3" fmla="*/ 27 h 55"/>
                  <a:gd name="T4" fmla="*/ 27 w 55"/>
                  <a:gd name="T5" fmla="*/ 55 h 55"/>
                  <a:gd name="T6" fmla="*/ 55 w 55"/>
                  <a:gd name="T7" fmla="*/ 27 h 55"/>
                  <a:gd name="T8" fmla="*/ 27 w 55"/>
                  <a:gd name="T9" fmla="*/ 0 h 55"/>
                  <a:gd name="T10" fmla="*/ 27 w 55"/>
                  <a:gd name="T11" fmla="*/ 43 h 55"/>
                  <a:gd name="T12" fmla="*/ 12 w 55"/>
                  <a:gd name="T13" fmla="*/ 27 h 55"/>
                  <a:gd name="T14" fmla="*/ 27 w 55"/>
                  <a:gd name="T15" fmla="*/ 12 h 55"/>
                  <a:gd name="T16" fmla="*/ 43 w 55"/>
                  <a:gd name="T17" fmla="*/ 27 h 55"/>
                  <a:gd name="T18" fmla="*/ 27 w 55"/>
                  <a:gd name="T19" fmla="*/ 4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55">
                    <a:moveTo>
                      <a:pt x="27" y="0"/>
                    </a:moveTo>
                    <a:cubicBezTo>
                      <a:pt x="12" y="0"/>
                      <a:pt x="0" y="12"/>
                      <a:pt x="0" y="27"/>
                    </a:cubicBezTo>
                    <a:cubicBezTo>
                      <a:pt x="0" y="43"/>
                      <a:pt x="12" y="55"/>
                      <a:pt x="27" y="55"/>
                    </a:cubicBezTo>
                    <a:cubicBezTo>
                      <a:pt x="43" y="55"/>
                      <a:pt x="55" y="43"/>
                      <a:pt x="55" y="27"/>
                    </a:cubicBezTo>
                    <a:cubicBezTo>
                      <a:pt x="55" y="12"/>
                      <a:pt x="43" y="0"/>
                      <a:pt x="27" y="0"/>
                    </a:cubicBezTo>
                    <a:close/>
                    <a:moveTo>
                      <a:pt x="27" y="43"/>
                    </a:moveTo>
                    <a:cubicBezTo>
                      <a:pt x="19" y="43"/>
                      <a:pt x="12" y="36"/>
                      <a:pt x="12" y="27"/>
                    </a:cubicBezTo>
                    <a:cubicBezTo>
                      <a:pt x="12" y="19"/>
                      <a:pt x="19" y="12"/>
                      <a:pt x="27" y="12"/>
                    </a:cubicBezTo>
                    <a:cubicBezTo>
                      <a:pt x="36" y="12"/>
                      <a:pt x="43" y="19"/>
                      <a:pt x="43" y="27"/>
                    </a:cubicBezTo>
                    <a:cubicBezTo>
                      <a:pt x="43" y="36"/>
                      <a:pt x="36" y="43"/>
                      <a:pt x="27" y="43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2" name="Group 18"/>
            <p:cNvGrpSpPr/>
            <p:nvPr/>
          </p:nvGrpSpPr>
          <p:grpSpPr bwMode="auto">
            <a:xfrm>
              <a:off x="3014044" y="4097960"/>
              <a:ext cx="309557" cy="309557"/>
              <a:chOff x="0" y="0"/>
              <a:chExt cx="205" cy="206"/>
            </a:xfrm>
            <a:solidFill>
              <a:srgbClr val="595959"/>
            </a:solidFill>
          </p:grpSpPr>
          <p:sp>
            <p:nvSpPr>
              <p:cNvPr id="35" name="Freeform 19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70 w 140"/>
                  <a:gd name="T1" fmla="*/ 0 h 140"/>
                  <a:gd name="T2" fmla="*/ 0 w 140"/>
                  <a:gd name="T3" fmla="*/ 70 h 140"/>
                  <a:gd name="T4" fmla="*/ 70 w 140"/>
                  <a:gd name="T5" fmla="*/ 140 h 140"/>
                  <a:gd name="T6" fmla="*/ 140 w 140"/>
                  <a:gd name="T7" fmla="*/ 70 h 140"/>
                  <a:gd name="T8" fmla="*/ 70 w 140"/>
                  <a:gd name="T9" fmla="*/ 0 h 140"/>
                  <a:gd name="T10" fmla="*/ 70 w 140"/>
                  <a:gd name="T11" fmla="*/ 128 h 140"/>
                  <a:gd name="T12" fmla="*/ 12 w 140"/>
                  <a:gd name="T13" fmla="*/ 70 h 140"/>
                  <a:gd name="T14" fmla="*/ 70 w 140"/>
                  <a:gd name="T15" fmla="*/ 12 h 140"/>
                  <a:gd name="T16" fmla="*/ 128 w 140"/>
                  <a:gd name="T17" fmla="*/ 70 h 140"/>
                  <a:gd name="T18" fmla="*/ 70 w 140"/>
                  <a:gd name="T19" fmla="*/ 12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0"/>
                    </a:moveTo>
                    <a:cubicBezTo>
                      <a:pt x="32" y="0"/>
                      <a:pt x="0" y="32"/>
                      <a:pt x="0" y="70"/>
                    </a:cubicBezTo>
                    <a:cubicBezTo>
                      <a:pt x="0" y="109"/>
                      <a:pt x="32" y="140"/>
                      <a:pt x="70" y="140"/>
                    </a:cubicBezTo>
                    <a:cubicBezTo>
                      <a:pt x="109" y="140"/>
                      <a:pt x="140" y="109"/>
                      <a:pt x="140" y="70"/>
                    </a:cubicBezTo>
                    <a:cubicBezTo>
                      <a:pt x="140" y="32"/>
                      <a:pt x="109" y="0"/>
                      <a:pt x="70" y="0"/>
                    </a:cubicBezTo>
                    <a:close/>
                    <a:moveTo>
                      <a:pt x="70" y="128"/>
                    </a:moveTo>
                    <a:cubicBezTo>
                      <a:pt x="38" y="128"/>
                      <a:pt x="12" y="102"/>
                      <a:pt x="12" y="70"/>
                    </a:cubicBezTo>
                    <a:cubicBezTo>
                      <a:pt x="12" y="38"/>
                      <a:pt x="38" y="12"/>
                      <a:pt x="70" y="12"/>
                    </a:cubicBezTo>
                    <a:cubicBezTo>
                      <a:pt x="102" y="12"/>
                      <a:pt x="128" y="38"/>
                      <a:pt x="128" y="70"/>
                    </a:cubicBezTo>
                    <a:cubicBezTo>
                      <a:pt x="128" y="102"/>
                      <a:pt x="102" y="128"/>
                      <a:pt x="70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6" name="Freeform 20"/>
              <p:cNvSpPr/>
              <p:nvPr/>
            </p:nvSpPr>
            <p:spPr bwMode="auto">
              <a:xfrm>
                <a:off x="60" y="60"/>
                <a:ext cx="87" cy="86"/>
              </a:xfrm>
              <a:custGeom>
                <a:avLst/>
                <a:gdLst>
                  <a:gd name="T0" fmla="*/ 56 w 59"/>
                  <a:gd name="T1" fmla="*/ 2 h 58"/>
                  <a:gd name="T2" fmla="*/ 48 w 59"/>
                  <a:gd name="T3" fmla="*/ 2 h 58"/>
                  <a:gd name="T4" fmla="*/ 29 w 59"/>
                  <a:gd name="T5" fmla="*/ 21 h 58"/>
                  <a:gd name="T6" fmla="*/ 11 w 59"/>
                  <a:gd name="T7" fmla="*/ 2 h 58"/>
                  <a:gd name="T8" fmla="*/ 2 w 59"/>
                  <a:gd name="T9" fmla="*/ 2 h 58"/>
                  <a:gd name="T10" fmla="*/ 2 w 59"/>
                  <a:gd name="T11" fmla="*/ 11 h 58"/>
                  <a:gd name="T12" fmla="*/ 21 w 59"/>
                  <a:gd name="T13" fmla="*/ 29 h 58"/>
                  <a:gd name="T14" fmla="*/ 2 w 59"/>
                  <a:gd name="T15" fmla="*/ 48 h 58"/>
                  <a:gd name="T16" fmla="*/ 2 w 59"/>
                  <a:gd name="T17" fmla="*/ 56 h 58"/>
                  <a:gd name="T18" fmla="*/ 7 w 59"/>
                  <a:gd name="T19" fmla="*/ 58 h 58"/>
                  <a:gd name="T20" fmla="*/ 11 w 59"/>
                  <a:gd name="T21" fmla="*/ 56 h 58"/>
                  <a:gd name="T22" fmla="*/ 29 w 59"/>
                  <a:gd name="T23" fmla="*/ 38 h 58"/>
                  <a:gd name="T24" fmla="*/ 48 w 59"/>
                  <a:gd name="T25" fmla="*/ 56 h 58"/>
                  <a:gd name="T26" fmla="*/ 52 w 59"/>
                  <a:gd name="T27" fmla="*/ 58 h 58"/>
                  <a:gd name="T28" fmla="*/ 56 w 59"/>
                  <a:gd name="T29" fmla="*/ 56 h 58"/>
                  <a:gd name="T30" fmla="*/ 56 w 59"/>
                  <a:gd name="T31" fmla="*/ 48 h 58"/>
                  <a:gd name="T32" fmla="*/ 38 w 59"/>
                  <a:gd name="T33" fmla="*/ 29 h 58"/>
                  <a:gd name="T34" fmla="*/ 56 w 59"/>
                  <a:gd name="T35" fmla="*/ 11 h 58"/>
                  <a:gd name="T36" fmla="*/ 56 w 59"/>
                  <a:gd name="T37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" h="58">
                    <a:moveTo>
                      <a:pt x="56" y="2"/>
                    </a:moveTo>
                    <a:cubicBezTo>
                      <a:pt x="54" y="0"/>
                      <a:pt x="50" y="0"/>
                      <a:pt x="48" y="2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0"/>
                      <a:pt x="5" y="0"/>
                      <a:pt x="2" y="2"/>
                    </a:cubicBezTo>
                    <a:cubicBezTo>
                      <a:pt x="0" y="5"/>
                      <a:pt x="0" y="8"/>
                      <a:pt x="2" y="11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0" y="50"/>
                      <a:pt x="0" y="54"/>
                      <a:pt x="2" y="56"/>
                    </a:cubicBezTo>
                    <a:cubicBezTo>
                      <a:pt x="3" y="58"/>
                      <a:pt x="5" y="58"/>
                      <a:pt x="7" y="58"/>
                    </a:cubicBezTo>
                    <a:cubicBezTo>
                      <a:pt x="8" y="58"/>
                      <a:pt x="10" y="58"/>
                      <a:pt x="11" y="56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8"/>
                      <a:pt x="51" y="58"/>
                      <a:pt x="52" y="58"/>
                    </a:cubicBezTo>
                    <a:cubicBezTo>
                      <a:pt x="54" y="58"/>
                      <a:pt x="55" y="58"/>
                      <a:pt x="56" y="56"/>
                    </a:cubicBezTo>
                    <a:cubicBezTo>
                      <a:pt x="59" y="54"/>
                      <a:pt x="59" y="50"/>
                      <a:pt x="56" y="4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9" y="8"/>
                      <a:pt x="59" y="5"/>
                      <a:pt x="5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7" name="Freeform 21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70 w 140"/>
                  <a:gd name="T1" fmla="*/ 0 h 140"/>
                  <a:gd name="T2" fmla="*/ 0 w 140"/>
                  <a:gd name="T3" fmla="*/ 70 h 140"/>
                  <a:gd name="T4" fmla="*/ 70 w 140"/>
                  <a:gd name="T5" fmla="*/ 140 h 140"/>
                  <a:gd name="T6" fmla="*/ 140 w 140"/>
                  <a:gd name="T7" fmla="*/ 70 h 140"/>
                  <a:gd name="T8" fmla="*/ 70 w 140"/>
                  <a:gd name="T9" fmla="*/ 0 h 140"/>
                  <a:gd name="T10" fmla="*/ 70 w 140"/>
                  <a:gd name="T11" fmla="*/ 128 h 140"/>
                  <a:gd name="T12" fmla="*/ 12 w 140"/>
                  <a:gd name="T13" fmla="*/ 70 h 140"/>
                  <a:gd name="T14" fmla="*/ 70 w 140"/>
                  <a:gd name="T15" fmla="*/ 12 h 140"/>
                  <a:gd name="T16" fmla="*/ 128 w 140"/>
                  <a:gd name="T17" fmla="*/ 70 h 140"/>
                  <a:gd name="T18" fmla="*/ 70 w 140"/>
                  <a:gd name="T19" fmla="*/ 12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0"/>
                    </a:moveTo>
                    <a:cubicBezTo>
                      <a:pt x="32" y="0"/>
                      <a:pt x="0" y="32"/>
                      <a:pt x="0" y="70"/>
                    </a:cubicBezTo>
                    <a:cubicBezTo>
                      <a:pt x="0" y="109"/>
                      <a:pt x="32" y="140"/>
                      <a:pt x="70" y="140"/>
                    </a:cubicBezTo>
                    <a:cubicBezTo>
                      <a:pt x="109" y="140"/>
                      <a:pt x="140" y="109"/>
                      <a:pt x="140" y="70"/>
                    </a:cubicBezTo>
                    <a:cubicBezTo>
                      <a:pt x="140" y="32"/>
                      <a:pt x="109" y="0"/>
                      <a:pt x="70" y="0"/>
                    </a:cubicBezTo>
                    <a:close/>
                    <a:moveTo>
                      <a:pt x="70" y="128"/>
                    </a:moveTo>
                    <a:cubicBezTo>
                      <a:pt x="38" y="128"/>
                      <a:pt x="12" y="102"/>
                      <a:pt x="12" y="70"/>
                    </a:cubicBezTo>
                    <a:cubicBezTo>
                      <a:pt x="12" y="38"/>
                      <a:pt x="38" y="12"/>
                      <a:pt x="70" y="12"/>
                    </a:cubicBezTo>
                    <a:cubicBezTo>
                      <a:pt x="102" y="12"/>
                      <a:pt x="128" y="38"/>
                      <a:pt x="128" y="70"/>
                    </a:cubicBezTo>
                    <a:cubicBezTo>
                      <a:pt x="128" y="102"/>
                      <a:pt x="102" y="128"/>
                      <a:pt x="70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60" y="60"/>
                <a:ext cx="87" cy="86"/>
              </a:xfrm>
              <a:custGeom>
                <a:avLst/>
                <a:gdLst>
                  <a:gd name="T0" fmla="*/ 56 w 59"/>
                  <a:gd name="T1" fmla="*/ 2 h 58"/>
                  <a:gd name="T2" fmla="*/ 48 w 59"/>
                  <a:gd name="T3" fmla="*/ 2 h 58"/>
                  <a:gd name="T4" fmla="*/ 29 w 59"/>
                  <a:gd name="T5" fmla="*/ 21 h 58"/>
                  <a:gd name="T6" fmla="*/ 11 w 59"/>
                  <a:gd name="T7" fmla="*/ 2 h 58"/>
                  <a:gd name="T8" fmla="*/ 2 w 59"/>
                  <a:gd name="T9" fmla="*/ 2 h 58"/>
                  <a:gd name="T10" fmla="*/ 2 w 59"/>
                  <a:gd name="T11" fmla="*/ 11 h 58"/>
                  <a:gd name="T12" fmla="*/ 21 w 59"/>
                  <a:gd name="T13" fmla="*/ 29 h 58"/>
                  <a:gd name="T14" fmla="*/ 2 w 59"/>
                  <a:gd name="T15" fmla="*/ 48 h 58"/>
                  <a:gd name="T16" fmla="*/ 2 w 59"/>
                  <a:gd name="T17" fmla="*/ 56 h 58"/>
                  <a:gd name="T18" fmla="*/ 7 w 59"/>
                  <a:gd name="T19" fmla="*/ 58 h 58"/>
                  <a:gd name="T20" fmla="*/ 11 w 59"/>
                  <a:gd name="T21" fmla="*/ 56 h 58"/>
                  <a:gd name="T22" fmla="*/ 29 w 59"/>
                  <a:gd name="T23" fmla="*/ 38 h 58"/>
                  <a:gd name="T24" fmla="*/ 48 w 59"/>
                  <a:gd name="T25" fmla="*/ 56 h 58"/>
                  <a:gd name="T26" fmla="*/ 52 w 59"/>
                  <a:gd name="T27" fmla="*/ 58 h 58"/>
                  <a:gd name="T28" fmla="*/ 56 w 59"/>
                  <a:gd name="T29" fmla="*/ 56 h 58"/>
                  <a:gd name="T30" fmla="*/ 56 w 59"/>
                  <a:gd name="T31" fmla="*/ 48 h 58"/>
                  <a:gd name="T32" fmla="*/ 38 w 59"/>
                  <a:gd name="T33" fmla="*/ 29 h 58"/>
                  <a:gd name="T34" fmla="*/ 56 w 59"/>
                  <a:gd name="T35" fmla="*/ 11 h 58"/>
                  <a:gd name="T36" fmla="*/ 56 w 59"/>
                  <a:gd name="T37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" h="58">
                    <a:moveTo>
                      <a:pt x="56" y="2"/>
                    </a:moveTo>
                    <a:cubicBezTo>
                      <a:pt x="54" y="0"/>
                      <a:pt x="50" y="0"/>
                      <a:pt x="48" y="2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0"/>
                      <a:pt x="5" y="0"/>
                      <a:pt x="2" y="2"/>
                    </a:cubicBezTo>
                    <a:cubicBezTo>
                      <a:pt x="0" y="5"/>
                      <a:pt x="0" y="8"/>
                      <a:pt x="2" y="11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0" y="50"/>
                      <a:pt x="0" y="54"/>
                      <a:pt x="2" y="56"/>
                    </a:cubicBezTo>
                    <a:cubicBezTo>
                      <a:pt x="3" y="58"/>
                      <a:pt x="5" y="58"/>
                      <a:pt x="7" y="58"/>
                    </a:cubicBezTo>
                    <a:cubicBezTo>
                      <a:pt x="8" y="58"/>
                      <a:pt x="10" y="58"/>
                      <a:pt x="11" y="56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8"/>
                      <a:pt x="51" y="58"/>
                      <a:pt x="52" y="58"/>
                    </a:cubicBezTo>
                    <a:cubicBezTo>
                      <a:pt x="54" y="58"/>
                      <a:pt x="55" y="58"/>
                      <a:pt x="56" y="56"/>
                    </a:cubicBezTo>
                    <a:cubicBezTo>
                      <a:pt x="59" y="54"/>
                      <a:pt x="59" y="50"/>
                      <a:pt x="56" y="4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9" y="8"/>
                      <a:pt x="59" y="5"/>
                      <a:pt x="5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sp>
          <p:nvSpPr>
            <p:cNvPr id="33" name="文本框 110"/>
            <p:cNvSpPr txBox="1"/>
            <p:nvPr/>
          </p:nvSpPr>
          <p:spPr>
            <a:xfrm>
              <a:off x="2257818" y="4549409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04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34" name="文本框 111"/>
            <p:cNvSpPr txBox="1"/>
            <p:nvPr/>
          </p:nvSpPr>
          <p:spPr>
            <a:xfrm>
              <a:off x="4039197" y="4530008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45" name="Rectangle 53"/>
          <p:cNvSpPr/>
          <p:nvPr>
            <p:custDataLst>
              <p:tags r:id="rId15"/>
            </p:custDataLst>
          </p:nvPr>
        </p:nvSpPr>
        <p:spPr>
          <a:xfrm>
            <a:off x="6319689" y="1664863"/>
            <a:ext cx="3894228" cy="8102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en-US" altLang="zh-CN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LightGBM</a:t>
            </a:r>
            <a:r>
              <a:rPr lang="zh-CN" altLang="en-US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：基于梯度提升决策树的算法，具有高效、低内存占用的特点</a:t>
            </a:r>
            <a:endParaRPr lang="zh-CN" altLang="en-US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6" name="Rectangle 53"/>
          <p:cNvSpPr/>
          <p:nvPr>
            <p:custDataLst>
              <p:tags r:id="rId16"/>
            </p:custDataLst>
          </p:nvPr>
        </p:nvSpPr>
        <p:spPr>
          <a:xfrm>
            <a:off x="6338638" y="2797835"/>
            <a:ext cx="3894228" cy="8102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en-US" altLang="zh-CN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XGBoost</a:t>
            </a:r>
            <a:r>
              <a:rPr lang="zh-CN" altLang="en-US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：经典的梯度提升算法，具有良好的预测性能</a:t>
            </a:r>
            <a:endParaRPr lang="zh-CN" altLang="en-US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7" name="Rectangle 53"/>
          <p:cNvSpPr/>
          <p:nvPr>
            <p:custDataLst>
              <p:tags r:id="rId17"/>
            </p:custDataLst>
          </p:nvPr>
        </p:nvSpPr>
        <p:spPr>
          <a:xfrm>
            <a:off x="6366319" y="3930807"/>
            <a:ext cx="3894228" cy="8102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en-US" altLang="zh-CN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CatBoost</a:t>
            </a:r>
            <a:r>
              <a:rPr lang="zh-CN" altLang="en-US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：支持类别特征的梯度提升算法，减少了特征工程的工作量</a:t>
            </a:r>
            <a:endParaRPr lang="zh-CN" altLang="en-US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8" name="Rectangle 53"/>
          <p:cNvSpPr/>
          <p:nvPr>
            <p:custDataLst>
              <p:tags r:id="rId18"/>
            </p:custDataLst>
          </p:nvPr>
        </p:nvSpPr>
        <p:spPr>
          <a:xfrm>
            <a:off x="6409276" y="5028200"/>
            <a:ext cx="3894228" cy="8102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en-US" altLang="zh-CN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TabNet</a:t>
            </a:r>
            <a:r>
              <a:rPr lang="zh-CN" altLang="en-US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：基于注意力机制的深度学习模型，适合处理表格数据</a:t>
            </a:r>
            <a:endParaRPr lang="zh-CN" altLang="en-US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4270626" y="692774"/>
            <a:ext cx="3650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模型训练</a:t>
            </a:r>
            <a:endParaRPr kumimoji="1" lang="zh-CN" altLang="en-US" sz="28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圆角矩形 8"/>
          <p:cNvSpPr/>
          <p:nvPr>
            <p:custDataLst>
              <p:tags r:id="rId1"/>
            </p:custDataLst>
          </p:nvPr>
        </p:nvSpPr>
        <p:spPr>
          <a:xfrm>
            <a:off x="1159510" y="1573128"/>
            <a:ext cx="10144760" cy="4184015"/>
          </a:xfrm>
          <a:prstGeom prst="roundRect">
            <a:avLst>
              <a:gd name="adj" fmla="val 0"/>
            </a:avLst>
          </a:prstGeom>
          <a:noFill/>
          <a:ln w="12700" cap="flat" cmpd="sng" algn="ctr">
            <a:solidFill>
              <a:srgbClr val="617299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51" name="组合 50"/>
          <p:cNvGrpSpPr/>
          <p:nvPr>
            <p:custDataLst>
              <p:tags r:id="rId2"/>
            </p:custDataLst>
          </p:nvPr>
        </p:nvGrpSpPr>
        <p:grpSpPr>
          <a:xfrm>
            <a:off x="1628140" y="2673583"/>
            <a:ext cx="961390" cy="1983105"/>
            <a:chOff x="1071" y="4120"/>
            <a:chExt cx="1342" cy="2768"/>
          </a:xfrm>
        </p:grpSpPr>
        <p:sp>
          <p:nvSpPr>
            <p:cNvPr id="52" name="椭圆 51"/>
            <p:cNvSpPr/>
            <p:nvPr>
              <p:custDataLst>
                <p:tags r:id="rId3"/>
              </p:custDataLst>
            </p:nvPr>
          </p:nvSpPr>
          <p:spPr>
            <a:xfrm>
              <a:off x="1207" y="4120"/>
              <a:ext cx="1062" cy="1062"/>
            </a:xfrm>
            <a:prstGeom prst="ellipse">
              <a:avLst/>
            </a:prstGeom>
            <a:solidFill>
              <a:srgbClr val="297FD5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3" name="文本框 2"/>
            <p:cNvSpPr>
              <a:spLocks noChangeArrowheads="1"/>
            </p:cNvSpPr>
            <p:nvPr/>
          </p:nvSpPr>
          <p:spPr bwMode="auto">
            <a:xfrm>
              <a:off x="1071" y="4309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阿里巴巴普惠体 R" panose="00020600040101010101" pitchFamily="18" charset="-122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阿里巴巴普惠体 R" panose="00020600040101010101" pitchFamily="18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4" name="椭圆 53"/>
            <p:cNvSpPr/>
            <p:nvPr>
              <p:custDataLst>
                <p:tags r:id="rId4"/>
              </p:custDataLst>
            </p:nvPr>
          </p:nvSpPr>
          <p:spPr>
            <a:xfrm>
              <a:off x="1207" y="5826"/>
              <a:ext cx="1062" cy="1062"/>
            </a:xfrm>
            <a:prstGeom prst="ellipse">
              <a:avLst/>
            </a:prstGeom>
            <a:solidFill>
              <a:srgbClr val="629DD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5" name="文本框 2"/>
            <p:cNvSpPr>
              <a:spLocks noChangeArrowheads="1"/>
            </p:cNvSpPr>
            <p:nvPr/>
          </p:nvSpPr>
          <p:spPr bwMode="auto">
            <a:xfrm>
              <a:off x="1071" y="6015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汉仪旗黑-55简" panose="00020600040101010101" charset="-128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汉仪旗黑-55简" panose="00020600040101010101" charset="-128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56" name="组合 55"/>
          <p:cNvGrpSpPr/>
          <p:nvPr>
            <p:custDataLst>
              <p:tags r:id="rId5"/>
            </p:custDataLst>
          </p:nvPr>
        </p:nvGrpSpPr>
        <p:grpSpPr>
          <a:xfrm>
            <a:off x="887730" y="1855703"/>
            <a:ext cx="525780" cy="3618230"/>
            <a:chOff x="1386" y="2847"/>
            <a:chExt cx="828" cy="5698"/>
          </a:xfrm>
        </p:grpSpPr>
        <p:grpSp>
          <p:nvGrpSpPr>
            <p:cNvPr id="57" name="组合 56"/>
            <p:cNvGrpSpPr/>
            <p:nvPr/>
          </p:nvGrpSpPr>
          <p:grpSpPr>
            <a:xfrm>
              <a:off x="1386" y="2847"/>
              <a:ext cx="828" cy="274"/>
              <a:chOff x="1407" y="3246"/>
              <a:chExt cx="828" cy="27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90" name="椭圆 89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91" name="椭圆 90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9" name="圆角矩形 21"/>
              <p:cNvSpPr/>
              <p:nvPr>
                <p:custDataLst>
                  <p:tags r:id="rId8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386" y="3751"/>
              <a:ext cx="828" cy="274"/>
              <a:chOff x="1407" y="3246"/>
              <a:chExt cx="828" cy="274"/>
            </a:xfrm>
          </p:grpSpPr>
          <p:grpSp>
            <p:nvGrpSpPr>
              <p:cNvPr id="84" name="组合 8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6" name="椭圆 85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7" name="椭圆 86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5" name="圆角矩形 34"/>
              <p:cNvSpPr/>
              <p:nvPr>
                <p:custDataLst>
                  <p:tags r:id="rId11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386" y="4655"/>
              <a:ext cx="828" cy="274"/>
              <a:chOff x="1407" y="3246"/>
              <a:chExt cx="828" cy="274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2" name="椭圆 81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3" name="椭圆 82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1" name="圆角矩形 39"/>
              <p:cNvSpPr/>
              <p:nvPr>
                <p:custDataLst>
                  <p:tags r:id="rId14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1386" y="5559"/>
              <a:ext cx="828" cy="274"/>
              <a:chOff x="1407" y="3246"/>
              <a:chExt cx="828" cy="274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8" name="椭圆 77"/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9" name="椭圆 78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7" name="圆角矩形 44"/>
              <p:cNvSpPr/>
              <p:nvPr>
                <p:custDataLst>
                  <p:tags r:id="rId17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1386" y="6463"/>
              <a:ext cx="828" cy="274"/>
              <a:chOff x="1407" y="3246"/>
              <a:chExt cx="828" cy="274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4" name="椭圆 73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5" name="椭圆 74"/>
                <p:cNvSpPr/>
                <p:nvPr>
                  <p:custDataLst>
                    <p:tags r:id="rId19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3" name="圆角矩形 49"/>
              <p:cNvSpPr/>
              <p:nvPr>
                <p:custDataLst>
                  <p:tags r:id="rId20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1386" y="7367"/>
              <a:ext cx="828" cy="274"/>
              <a:chOff x="1407" y="3246"/>
              <a:chExt cx="828" cy="274"/>
            </a:xfrm>
          </p:grpSpPr>
          <p:grpSp>
            <p:nvGrpSpPr>
              <p:cNvPr id="68" name="组合 6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0" name="椭圆 69"/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1" name="椭圆 70"/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9" name="圆角矩形 54"/>
              <p:cNvSpPr/>
              <p:nvPr>
                <p:custDataLst>
                  <p:tags r:id="rId23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1386" y="8271"/>
              <a:ext cx="828" cy="274"/>
              <a:chOff x="1407" y="3246"/>
              <a:chExt cx="828" cy="274"/>
            </a:xfrm>
          </p:grpSpPr>
          <p:grpSp>
            <p:nvGrpSpPr>
              <p:cNvPr id="64" name="组合 6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66" name="椭圆 65"/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67" name="椭圆 66"/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5" name="圆角矩形 59"/>
              <p:cNvSpPr/>
              <p:nvPr>
                <p:custDataLst>
                  <p:tags r:id="rId26"/>
                </p:custDataLst>
              </p:nvPr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92" name="文本框 11"/>
          <p:cNvSpPr txBox="1"/>
          <p:nvPr>
            <p:custDataLst>
              <p:tags r:id="rId27"/>
            </p:custDataLst>
          </p:nvPr>
        </p:nvSpPr>
        <p:spPr>
          <a:xfrm>
            <a:off x="2798445" y="1980323"/>
            <a:ext cx="829119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数据划分：</a:t>
            </a:r>
            <a:endParaRPr lang="en-US" altLang="zh-CN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训练集：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80%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的历史赛事数据；测试集：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20%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的最新赛事数据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93" name="文本框 11"/>
          <p:cNvSpPr txBox="1"/>
          <p:nvPr>
            <p:custDataLst>
              <p:tags r:id="rId28"/>
            </p:custDataLst>
          </p:nvPr>
        </p:nvSpPr>
        <p:spPr>
          <a:xfrm>
            <a:off x="2804160" y="3219315"/>
            <a:ext cx="829119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超参数调优：</a:t>
            </a:r>
            <a:endParaRPr lang="en-US" altLang="zh-CN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使用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Optuna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库进行超参数调优，以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AUC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作为主要评价指标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94" name="文本框 11"/>
          <p:cNvSpPr txBox="1"/>
          <p:nvPr>
            <p:custDataLst>
              <p:tags r:id="rId29"/>
            </p:custDataLst>
          </p:nvPr>
        </p:nvSpPr>
        <p:spPr>
          <a:xfrm>
            <a:off x="2804160" y="4398618"/>
            <a:ext cx="8291195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模型集成：</a:t>
            </a:r>
            <a:endParaRPr lang="en-US" altLang="zh-CN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Blending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：将多个模型的预测结果进行加权平均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Stacking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：使用元模型对基础模型的预测结果进行再训练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cxnSp>
        <p:nvCxnSpPr>
          <p:cNvPr id="95" name="直接连接符 94"/>
          <p:cNvCxnSpPr/>
          <p:nvPr>
            <p:custDataLst>
              <p:tags r:id="rId30"/>
            </p:custDataLst>
          </p:nvPr>
        </p:nvCxnSpPr>
        <p:spPr>
          <a:xfrm>
            <a:off x="2804160" y="3035161"/>
            <a:ext cx="7955280" cy="0"/>
          </a:xfrm>
          <a:prstGeom prst="line">
            <a:avLst/>
          </a:prstGeom>
          <a:noFill/>
          <a:ln w="19050" cap="flat" cmpd="sng" algn="ctr">
            <a:solidFill>
              <a:srgbClr val="4A66AC"/>
            </a:solidFill>
            <a:prstDash val="solid"/>
            <a:miter lim="800000"/>
          </a:ln>
          <a:effectLst/>
        </p:spPr>
      </p:cxnSp>
      <p:cxnSp>
        <p:nvCxnSpPr>
          <p:cNvPr id="96" name="直接连接符 95"/>
          <p:cNvCxnSpPr/>
          <p:nvPr>
            <p:custDataLst>
              <p:tags r:id="rId31"/>
            </p:custDataLst>
          </p:nvPr>
        </p:nvCxnSpPr>
        <p:spPr>
          <a:xfrm>
            <a:off x="2804160" y="4295108"/>
            <a:ext cx="7955280" cy="0"/>
          </a:xfrm>
          <a:prstGeom prst="line">
            <a:avLst/>
          </a:prstGeom>
          <a:noFill/>
          <a:ln w="19050" cap="flat" cmpd="sng" algn="ctr">
            <a:solidFill>
              <a:srgbClr val="4A66AC"/>
            </a:solidFill>
            <a:prstDash val="solid"/>
            <a:miter lim="800000"/>
          </a:ln>
          <a:effectLst/>
        </p:spPr>
      </p:cxnSp>
      <p:sp>
        <p:nvSpPr>
          <p:cNvPr id="2" name="文本框 1"/>
          <p:cNvSpPr txBox="1"/>
          <p:nvPr/>
        </p:nvSpPr>
        <p:spPr>
          <a:xfrm>
            <a:off x="4270626" y="692774"/>
            <a:ext cx="36507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模型训练</a:t>
            </a:r>
            <a:endParaRPr kumimoji="1" lang="zh-CN" altLang="en-US" sz="32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同侧圆角矩形 4"/>
          <p:cNvSpPr/>
          <p:nvPr/>
        </p:nvSpPr>
        <p:spPr>
          <a:xfrm>
            <a:off x="4770784" y="1278835"/>
            <a:ext cx="2650434" cy="549965"/>
          </a:xfrm>
          <a:prstGeom prst="round2Same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Alibaba PuHuiTi M" pitchFamily="18" charset="-122"/>
                <a:sym typeface="思源黑体 CN Regular" panose="020B0500000000000000" pitchFamily="34" charset="-122"/>
              </a:rPr>
              <a:t>第三部分</a:t>
            </a:r>
            <a:endParaRPr kumimoji="1" lang="zh-CN" altLang="en-US" sz="24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Alibaba PuHuiTi M" pitchFamily="18" charset="-122"/>
              <a:sym typeface="思源黑体 CN Regular" panose="020B0500000000000000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145155" y="2570480"/>
            <a:ext cx="5842000" cy="176974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kumimoji="1" lang="zh-CN" altLang="en-US" sz="115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结果分析</a:t>
            </a:r>
            <a:endParaRPr kumimoji="1" lang="zh-CN" altLang="en-US" sz="11500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4270626" y="692774"/>
            <a:ext cx="3650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solidFill>
                  <a:schemeClr val="accent1"/>
                </a:solidFill>
                <a:effectLst/>
                <a:sym typeface="+mn-ea"/>
              </a:rPr>
              <a:t>单胜（</a:t>
            </a:r>
            <a:r>
              <a:rPr lang="en-US" altLang="zh-CN" sz="2000" b="1">
                <a:solidFill>
                  <a:schemeClr val="accent1"/>
                </a:solidFill>
                <a:effectLst/>
                <a:sym typeface="+mn-ea"/>
              </a:rPr>
              <a:t>Top1</a:t>
            </a:r>
            <a:r>
              <a:rPr lang="zh-CN" altLang="en-US" sz="2000" b="1">
                <a:solidFill>
                  <a:schemeClr val="accent1"/>
                </a:solidFill>
                <a:effectLst/>
                <a:sym typeface="+mn-ea"/>
              </a:rPr>
              <a:t>）模型性能对比</a:t>
            </a:r>
            <a:endParaRPr kumimoji="1" lang="zh-CN" altLang="en-US" sz="2000" b="1" dirty="0">
              <a:solidFill>
                <a:schemeClr val="accent1"/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clrChange>
              <a:clrFrom>
                <a:srgbClr val="E0E0E0">
                  <a:alpha val="100000"/>
                </a:srgbClr>
              </a:clrFrom>
              <a:clrTo>
                <a:srgbClr val="E0E0E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91435" y="1091565"/>
            <a:ext cx="7009130" cy="36772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87755" y="4681220"/>
            <a:ext cx="10280650" cy="18199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</a:pPr>
            <a:r>
              <a:rPr lang="en-US" altLang="zh-CN"/>
              <a:t>·</a:t>
            </a:r>
            <a:r>
              <a:rPr lang="zh-CN" altLang="en-US"/>
              <a:t>各模型的</a:t>
            </a:r>
            <a:r>
              <a:rPr lang="en-US" altLang="zh-CN"/>
              <a:t> AUC </a:t>
            </a:r>
            <a:r>
              <a:rPr lang="zh-CN" altLang="en-US"/>
              <a:t>表现较为接近，均在</a:t>
            </a:r>
            <a:r>
              <a:rPr lang="en-US" altLang="zh-CN"/>
              <a:t> 0.828-0.832 </a:t>
            </a:r>
            <a:r>
              <a:rPr lang="zh-CN" altLang="en-US"/>
              <a:t>之间，整体预测能力较强</a:t>
            </a:r>
            <a:endParaRPr lang="zh-CN" altLang="en-US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·TabNet</a:t>
            </a:r>
            <a:r>
              <a:rPr lang="zh-CN" altLang="en-US"/>
              <a:t>和</a:t>
            </a:r>
            <a:r>
              <a:rPr lang="en-US" altLang="zh-CN"/>
              <a:t>Stacking</a:t>
            </a:r>
            <a:r>
              <a:rPr lang="zh-CN" altLang="en-US"/>
              <a:t>模型的</a:t>
            </a:r>
            <a:r>
              <a:rPr lang="en-US" altLang="zh-CN"/>
              <a:t> LogLoss </a:t>
            </a:r>
            <a:r>
              <a:rPr lang="zh-CN" altLang="en-US"/>
              <a:t>最低，分别为</a:t>
            </a:r>
            <a:r>
              <a:rPr lang="en-US" altLang="zh-CN"/>
              <a:t> 0.209886 </a:t>
            </a:r>
            <a:r>
              <a:rPr lang="zh-CN" altLang="en-US"/>
              <a:t>和</a:t>
            </a:r>
            <a:r>
              <a:rPr lang="en-US" altLang="zh-CN"/>
              <a:t> 0.209285</a:t>
            </a:r>
            <a:r>
              <a:rPr lang="zh-CN" altLang="en-US"/>
              <a:t>，概率预测准确性最高</a:t>
            </a:r>
            <a:endParaRPr lang="zh-CN" altLang="en-US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·</a:t>
            </a:r>
            <a:r>
              <a:rPr lang="zh-CN" altLang="en-US"/>
              <a:t>集成模型（</a:t>
            </a:r>
            <a:r>
              <a:rPr lang="en-US" altLang="zh-CN"/>
              <a:t>Blending </a:t>
            </a:r>
            <a:r>
              <a:rPr lang="zh-CN" altLang="en-US"/>
              <a:t>和</a:t>
            </a:r>
            <a:r>
              <a:rPr lang="en-US" altLang="zh-CN"/>
              <a:t> Stacking</a:t>
            </a:r>
            <a:r>
              <a:rPr lang="zh-CN" altLang="en-US"/>
              <a:t>）表现稳定，整体性能优于或接近最佳单个模型</a:t>
            </a:r>
            <a:endParaRPr lang="zh-CN" altLang="en-US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·</a:t>
            </a:r>
            <a:r>
              <a:rPr lang="zh-CN" altLang="en-US"/>
              <a:t>所有模型的</a:t>
            </a:r>
            <a:r>
              <a:rPr lang="en-US" altLang="zh-CN"/>
              <a:t> F1 </a:t>
            </a:r>
            <a:r>
              <a:rPr lang="zh-CN" altLang="en-US"/>
              <a:t>分数均较低，最高仅为</a:t>
            </a:r>
            <a:r>
              <a:rPr lang="en-US" altLang="zh-CN"/>
              <a:t> 0.367420</a:t>
            </a:r>
            <a:r>
              <a:rPr lang="zh-CN" altLang="en-US"/>
              <a:t>（</a:t>
            </a:r>
            <a:r>
              <a:rPr lang="en-US" altLang="zh-CN"/>
              <a:t>CatBoost</a:t>
            </a:r>
            <a:r>
              <a:rPr lang="zh-CN" altLang="en-US"/>
              <a:t>），预测准确性仍有较大提升空间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4270626" y="692774"/>
            <a:ext cx="3650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000" b="1" dirty="0">
                <a:solidFill>
                  <a:schemeClr val="accent1"/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前三（</a:t>
            </a:r>
            <a:r>
              <a:rPr kumimoji="1" lang="en-US" altLang="zh-CN" sz="2000" b="1" dirty="0">
                <a:solidFill>
                  <a:schemeClr val="accent1"/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Top3</a:t>
            </a:r>
            <a:r>
              <a:rPr kumimoji="1" lang="zh-CN" altLang="en-US" sz="2000" b="1" dirty="0">
                <a:solidFill>
                  <a:schemeClr val="accent1"/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）模型性能对比</a:t>
            </a:r>
            <a:endParaRPr kumimoji="1" lang="zh-CN" altLang="en-US" sz="2000" b="1" dirty="0">
              <a:solidFill>
                <a:schemeClr val="accent1"/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clrChange>
              <a:clrFrom>
                <a:srgbClr val="E0E0E0">
                  <a:alpha val="100000"/>
                </a:srgbClr>
              </a:clrFrom>
              <a:clrTo>
                <a:srgbClr val="E0E0E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75585" y="1305560"/>
            <a:ext cx="6640830" cy="343916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345055" y="4744720"/>
            <a:ext cx="8841740" cy="162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</a:pPr>
            <a:r>
              <a:rPr lang="en-US" altLang="zh-CN"/>
              <a:t>·</a:t>
            </a:r>
            <a:r>
              <a:rPr lang="zh-CN" altLang="en-US"/>
              <a:t>各模型的</a:t>
            </a:r>
            <a:r>
              <a:rPr lang="en-US" altLang="zh-CN"/>
              <a:t> AUC </a:t>
            </a:r>
            <a:r>
              <a:rPr lang="zh-CN" altLang="en-US"/>
              <a:t>表现较为接近，均在</a:t>
            </a:r>
            <a:r>
              <a:rPr lang="en-US" altLang="zh-CN"/>
              <a:t> 0.810-0.815</a:t>
            </a:r>
            <a:r>
              <a:rPr lang="zh-CN" altLang="en-US"/>
              <a:t>，整体预测能力较强</a:t>
            </a:r>
            <a:endParaRPr lang="zh-CN" altLang="en-US"/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>
                <a:solidFill>
                  <a:schemeClr val="tx1"/>
                </a:solidFill>
              </a:rPr>
              <a:t>·Stacking </a:t>
            </a:r>
            <a:r>
              <a:rPr lang="zh-CN" altLang="en-US">
                <a:solidFill>
                  <a:schemeClr val="tx1"/>
                </a:solidFill>
              </a:rPr>
              <a:t>模型的</a:t>
            </a:r>
            <a:r>
              <a:rPr lang="en-US" altLang="zh-CN">
                <a:solidFill>
                  <a:schemeClr val="tx1"/>
                </a:solidFill>
              </a:rPr>
              <a:t> LogLoss </a:t>
            </a:r>
            <a:r>
              <a:rPr lang="zh-CN" altLang="en-US">
                <a:solidFill>
                  <a:schemeClr val="tx1"/>
                </a:solidFill>
              </a:rPr>
              <a:t>最低（</a:t>
            </a:r>
            <a:r>
              <a:rPr lang="en-US" altLang="zh-CN">
                <a:solidFill>
                  <a:schemeClr val="tx1"/>
                </a:solidFill>
              </a:rPr>
              <a:t>0.412087</a:t>
            </a:r>
            <a:r>
              <a:rPr lang="zh-CN" altLang="en-US">
                <a:solidFill>
                  <a:schemeClr val="tx1"/>
                </a:solidFill>
              </a:rPr>
              <a:t>），概率预测准确性最高</a:t>
            </a:r>
            <a:endParaRPr lang="zh-CN" altLang="en-US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>
                <a:solidFill>
                  <a:schemeClr val="tx1"/>
                </a:solidFill>
              </a:rPr>
              <a:t>·</a:t>
            </a:r>
            <a:r>
              <a:rPr lang="zh-CN" altLang="en-US">
                <a:solidFill>
                  <a:schemeClr val="tx1"/>
                </a:solidFill>
              </a:rPr>
              <a:t>所有模型的</a:t>
            </a:r>
            <a:r>
              <a:rPr lang="en-US" altLang="zh-CN">
                <a:solidFill>
                  <a:schemeClr val="tx1"/>
                </a:solidFill>
              </a:rPr>
              <a:t> F1 </a:t>
            </a:r>
            <a:r>
              <a:rPr lang="zh-CN" altLang="en-US">
                <a:solidFill>
                  <a:schemeClr val="tx1"/>
                </a:solidFill>
              </a:rPr>
              <a:t>分数均未超过</a:t>
            </a:r>
            <a:r>
              <a:rPr lang="en-US" altLang="zh-CN">
                <a:solidFill>
                  <a:schemeClr val="tx1"/>
                </a:solidFill>
              </a:rPr>
              <a:t> 0.56</a:t>
            </a:r>
            <a:r>
              <a:rPr lang="zh-CN" altLang="en-US">
                <a:solidFill>
                  <a:schemeClr val="tx1"/>
                </a:solidFill>
              </a:rPr>
              <a:t>，预测准确性仍有提升空间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4270626" y="692774"/>
            <a:ext cx="3650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solidFill>
                  <a:schemeClr val="accent1"/>
                </a:solidFill>
                <a:effectLst/>
                <a:sym typeface="+mn-ea"/>
              </a:rPr>
              <a:t>单胜（</a:t>
            </a:r>
            <a:r>
              <a:rPr lang="en-US" altLang="zh-CN" sz="2000" b="1">
                <a:solidFill>
                  <a:schemeClr val="accent1"/>
                </a:solidFill>
                <a:effectLst/>
                <a:sym typeface="+mn-ea"/>
              </a:rPr>
              <a:t>Top1</a:t>
            </a:r>
            <a:r>
              <a:rPr lang="zh-CN" altLang="en-US" sz="2000" b="1">
                <a:solidFill>
                  <a:schemeClr val="accent1"/>
                </a:solidFill>
                <a:effectLst/>
                <a:sym typeface="+mn-ea"/>
              </a:rPr>
              <a:t>）模型性能对比</a:t>
            </a:r>
            <a:endParaRPr kumimoji="1" lang="zh-CN" altLang="en-US" sz="2000" b="1" dirty="0">
              <a:solidFill>
                <a:schemeClr val="accent1"/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9" name="图片 8" descr="models_accuracy_comparis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3945" y="1091565"/>
            <a:ext cx="9847580" cy="487807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657475" y="1992630"/>
            <a:ext cx="73183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所有模型</a:t>
            </a:r>
            <a:r>
              <a:rPr lang="zh-CN" altLang="en-US"/>
              <a:t>的准确率均在</a:t>
            </a:r>
            <a:r>
              <a:rPr lang="en-US" altLang="zh-CN"/>
              <a:t> 33.7% </a:t>
            </a:r>
            <a:r>
              <a:rPr lang="zh-CN" altLang="en-US"/>
              <a:t>左右，在赛马比赛这种随机性不可预测性较大的场景中，预测准确率已经达到可用的级别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4270626" y="692774"/>
            <a:ext cx="3650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000" b="1" dirty="0">
                <a:solidFill>
                  <a:schemeClr val="accent1"/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前三（</a:t>
            </a:r>
            <a:r>
              <a:rPr kumimoji="1" lang="en-US" altLang="zh-CN" sz="2000" b="1" dirty="0">
                <a:solidFill>
                  <a:schemeClr val="accent1"/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Top3</a:t>
            </a:r>
            <a:r>
              <a:rPr kumimoji="1" lang="zh-CN" altLang="en-US" sz="2000" b="1" dirty="0">
                <a:solidFill>
                  <a:schemeClr val="accent1"/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）</a:t>
            </a:r>
            <a:r>
              <a:rPr lang="zh-CN" altLang="en-US" sz="2000" b="1">
                <a:solidFill>
                  <a:schemeClr val="accent1"/>
                </a:solidFill>
                <a:effectLst/>
                <a:sym typeface="+mn-ea"/>
              </a:rPr>
              <a:t>模型性能对比</a:t>
            </a:r>
            <a:endParaRPr kumimoji="1" lang="zh-CN" altLang="en-US" sz="2000" b="1" dirty="0">
              <a:solidFill>
                <a:schemeClr val="accent1"/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2" name="图片 1" descr="models_accuracy_comparis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0150" y="1053465"/>
            <a:ext cx="5375910" cy="51625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019290" y="2577465"/>
            <a:ext cx="4064000" cy="1703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/>
              <a:t>所有模型的首选马进前三率均在</a:t>
            </a:r>
            <a:r>
              <a:rPr lang="en-US" altLang="zh-CN"/>
              <a:t> 65%</a:t>
            </a:r>
            <a:r>
              <a:rPr lang="zh-CN" altLang="en-US"/>
              <a:t>左右，预测前三的马中，真实前三的概率在</a:t>
            </a:r>
            <a:r>
              <a:rPr lang="en-US" altLang="zh-CN"/>
              <a:t> 53%</a:t>
            </a:r>
            <a:r>
              <a:rPr lang="zh-CN" altLang="en-US"/>
              <a:t>左右，准确率表现同样不俗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/>
          <p:cNvSpPr txBox="1"/>
          <p:nvPr>
            <p:custDataLst>
              <p:tags r:id="rId1"/>
            </p:custDataLst>
          </p:nvPr>
        </p:nvSpPr>
        <p:spPr>
          <a:xfrm>
            <a:off x="4027170" y="2445385"/>
            <a:ext cx="2235200" cy="4921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01 </a:t>
            </a:r>
            <a:r>
              <a: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项目概述</a:t>
            </a:r>
            <a:endParaRPr lang="zh-CN" altLang="en-US" sz="32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57" name="文本框 56"/>
          <p:cNvSpPr txBox="1"/>
          <p:nvPr>
            <p:custDataLst>
              <p:tags r:id="rId2"/>
            </p:custDataLst>
          </p:nvPr>
        </p:nvSpPr>
        <p:spPr>
          <a:xfrm>
            <a:off x="7477760" y="2445385"/>
            <a:ext cx="2235200" cy="4921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02 </a:t>
            </a:r>
            <a:r>
              <a: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项目实现</a:t>
            </a:r>
            <a:endParaRPr lang="zh-CN" altLang="en-US" sz="32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60" name="文本框 59"/>
          <p:cNvSpPr txBox="1"/>
          <p:nvPr>
            <p:custDataLst>
              <p:tags r:id="rId3"/>
            </p:custDataLst>
          </p:nvPr>
        </p:nvSpPr>
        <p:spPr>
          <a:xfrm>
            <a:off x="4027170" y="3494405"/>
            <a:ext cx="2235200" cy="4921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03 </a:t>
            </a:r>
            <a:r>
              <a: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结果分析</a:t>
            </a:r>
            <a:endParaRPr lang="zh-CN" altLang="en-US" sz="32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63" name="文本框 62"/>
          <p:cNvSpPr txBox="1"/>
          <p:nvPr>
            <p:custDataLst>
              <p:tags r:id="rId4"/>
            </p:custDataLst>
          </p:nvPr>
        </p:nvSpPr>
        <p:spPr>
          <a:xfrm>
            <a:off x="7884160" y="3494405"/>
            <a:ext cx="1422400" cy="4921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04 </a:t>
            </a:r>
            <a:r>
              <a: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总结</a:t>
            </a:r>
            <a:endParaRPr lang="zh-CN" altLang="en-US" sz="32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同侧圆角矩形 4"/>
          <p:cNvSpPr/>
          <p:nvPr/>
        </p:nvSpPr>
        <p:spPr>
          <a:xfrm>
            <a:off x="4770784" y="1278835"/>
            <a:ext cx="2650434" cy="549965"/>
          </a:xfrm>
          <a:prstGeom prst="round2Same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Alibaba PuHuiTi M" pitchFamily="18" charset="-122"/>
                <a:sym typeface="思源黑体 CN Regular" panose="020B0500000000000000" pitchFamily="34" charset="-122"/>
              </a:rPr>
              <a:t>第四部分</a:t>
            </a:r>
            <a:endParaRPr kumimoji="1" lang="zh-CN" altLang="en-US" sz="24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Alibaba PuHuiTi M" pitchFamily="18" charset="-122"/>
              <a:sym typeface="思源黑体 CN Regular" panose="020B0500000000000000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313555" y="2570480"/>
            <a:ext cx="3505200" cy="21234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kumimoji="1" lang="zh-CN" altLang="en-US" sz="13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总结</a:t>
            </a:r>
            <a:endParaRPr kumimoji="1" lang="zh-CN" altLang="en-US" sz="13800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4270626" y="692774"/>
            <a:ext cx="3650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accent1"/>
                </a:solidFill>
                <a:effectLst/>
                <a:sym typeface="+mn-ea"/>
              </a:rPr>
              <a:t>模型性能优秀</a:t>
            </a:r>
            <a:endParaRPr kumimoji="1" lang="zh-CN" altLang="en-US" sz="2800" b="1" dirty="0">
              <a:solidFill>
                <a:schemeClr val="accent1"/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2" name="图片 1" descr="models_accuracy_comparis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7265" y="1214755"/>
            <a:ext cx="4888865" cy="2421890"/>
          </a:xfrm>
          <a:prstGeom prst="rect">
            <a:avLst/>
          </a:prstGeom>
        </p:spPr>
      </p:pic>
      <p:pic>
        <p:nvPicPr>
          <p:cNvPr id="10" name="图片 9" descr="models_accuracy_comparis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560" y="3514090"/>
            <a:ext cx="2931795" cy="281559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483350" y="332803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模型性能优秀，准确率高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8"/>
          <p:cNvGrpSpPr/>
          <p:nvPr>
            <p:custDataLst>
              <p:tags r:id="rId1"/>
            </p:custDataLst>
          </p:nvPr>
        </p:nvGrpSpPr>
        <p:grpSpPr bwMode="auto">
          <a:xfrm>
            <a:off x="5570946" y="5282242"/>
            <a:ext cx="309557" cy="309557"/>
            <a:chOff x="0" y="0"/>
            <a:chExt cx="205" cy="206"/>
          </a:xfrm>
          <a:solidFill>
            <a:schemeClr val="accent1"/>
          </a:solidFill>
        </p:grpSpPr>
        <p:sp>
          <p:nvSpPr>
            <p:cNvPr id="3" name="Freeform 19"/>
            <p:cNvSpPr>
              <a:spLocks noEditPoints="1"/>
            </p:cNvSpPr>
            <p:nvPr>
              <p:custDataLst>
                <p:tags r:id="rId2"/>
              </p:custDataLst>
            </p:nvPr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70 w 140"/>
                <a:gd name="T1" fmla="*/ 0 h 140"/>
                <a:gd name="T2" fmla="*/ 0 w 140"/>
                <a:gd name="T3" fmla="*/ 70 h 140"/>
                <a:gd name="T4" fmla="*/ 70 w 140"/>
                <a:gd name="T5" fmla="*/ 140 h 140"/>
                <a:gd name="T6" fmla="*/ 140 w 140"/>
                <a:gd name="T7" fmla="*/ 70 h 140"/>
                <a:gd name="T8" fmla="*/ 70 w 140"/>
                <a:gd name="T9" fmla="*/ 0 h 140"/>
                <a:gd name="T10" fmla="*/ 70 w 140"/>
                <a:gd name="T11" fmla="*/ 128 h 140"/>
                <a:gd name="T12" fmla="*/ 12 w 140"/>
                <a:gd name="T13" fmla="*/ 70 h 140"/>
                <a:gd name="T14" fmla="*/ 70 w 140"/>
                <a:gd name="T15" fmla="*/ 12 h 140"/>
                <a:gd name="T16" fmla="*/ 128 w 140"/>
                <a:gd name="T17" fmla="*/ 70 h 140"/>
                <a:gd name="T18" fmla="*/ 70 w 140"/>
                <a:gd name="T19" fmla="*/ 12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0"/>
                    <a:pt x="70" y="140"/>
                  </a:cubicBezTo>
                  <a:cubicBezTo>
                    <a:pt x="109" y="140"/>
                    <a:pt x="140" y="109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  <a:moveTo>
                    <a:pt x="70" y="128"/>
                  </a:moveTo>
                  <a:cubicBezTo>
                    <a:pt x="38" y="128"/>
                    <a:pt x="12" y="102"/>
                    <a:pt x="12" y="70"/>
                  </a:cubicBezTo>
                  <a:cubicBezTo>
                    <a:pt x="12" y="38"/>
                    <a:pt x="38" y="12"/>
                    <a:pt x="70" y="12"/>
                  </a:cubicBezTo>
                  <a:cubicBezTo>
                    <a:pt x="102" y="12"/>
                    <a:pt x="128" y="38"/>
                    <a:pt x="128" y="70"/>
                  </a:cubicBezTo>
                  <a:cubicBezTo>
                    <a:pt x="128" y="102"/>
                    <a:pt x="102" y="128"/>
                    <a:pt x="7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4" name="Freeform 20"/>
            <p:cNvSpPr/>
            <p:nvPr>
              <p:custDataLst>
                <p:tags r:id="rId3"/>
              </p:custDataLst>
            </p:nvPr>
          </p:nvSpPr>
          <p:spPr bwMode="auto">
            <a:xfrm>
              <a:off x="60" y="60"/>
              <a:ext cx="87" cy="86"/>
            </a:xfrm>
            <a:custGeom>
              <a:avLst/>
              <a:gdLst>
                <a:gd name="T0" fmla="*/ 56 w 59"/>
                <a:gd name="T1" fmla="*/ 2 h 58"/>
                <a:gd name="T2" fmla="*/ 48 w 59"/>
                <a:gd name="T3" fmla="*/ 2 h 58"/>
                <a:gd name="T4" fmla="*/ 29 w 59"/>
                <a:gd name="T5" fmla="*/ 21 h 58"/>
                <a:gd name="T6" fmla="*/ 11 w 59"/>
                <a:gd name="T7" fmla="*/ 2 h 58"/>
                <a:gd name="T8" fmla="*/ 2 w 59"/>
                <a:gd name="T9" fmla="*/ 2 h 58"/>
                <a:gd name="T10" fmla="*/ 2 w 59"/>
                <a:gd name="T11" fmla="*/ 11 h 58"/>
                <a:gd name="T12" fmla="*/ 21 w 59"/>
                <a:gd name="T13" fmla="*/ 29 h 58"/>
                <a:gd name="T14" fmla="*/ 2 w 59"/>
                <a:gd name="T15" fmla="*/ 48 h 58"/>
                <a:gd name="T16" fmla="*/ 2 w 59"/>
                <a:gd name="T17" fmla="*/ 56 h 58"/>
                <a:gd name="T18" fmla="*/ 7 w 59"/>
                <a:gd name="T19" fmla="*/ 58 h 58"/>
                <a:gd name="T20" fmla="*/ 11 w 59"/>
                <a:gd name="T21" fmla="*/ 56 h 58"/>
                <a:gd name="T22" fmla="*/ 29 w 59"/>
                <a:gd name="T23" fmla="*/ 38 h 58"/>
                <a:gd name="T24" fmla="*/ 48 w 59"/>
                <a:gd name="T25" fmla="*/ 56 h 58"/>
                <a:gd name="T26" fmla="*/ 52 w 59"/>
                <a:gd name="T27" fmla="*/ 58 h 58"/>
                <a:gd name="T28" fmla="*/ 56 w 59"/>
                <a:gd name="T29" fmla="*/ 56 h 58"/>
                <a:gd name="T30" fmla="*/ 56 w 59"/>
                <a:gd name="T31" fmla="*/ 48 h 58"/>
                <a:gd name="T32" fmla="*/ 38 w 59"/>
                <a:gd name="T33" fmla="*/ 29 h 58"/>
                <a:gd name="T34" fmla="*/ 56 w 59"/>
                <a:gd name="T35" fmla="*/ 11 h 58"/>
                <a:gd name="T36" fmla="*/ 56 w 59"/>
                <a:gd name="T37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58">
                  <a:moveTo>
                    <a:pt x="56" y="2"/>
                  </a:moveTo>
                  <a:cubicBezTo>
                    <a:pt x="54" y="0"/>
                    <a:pt x="50" y="0"/>
                    <a:pt x="48" y="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5" y="0"/>
                    <a:pt x="2" y="2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0" y="50"/>
                    <a:pt x="0" y="54"/>
                    <a:pt x="2" y="56"/>
                  </a:cubicBezTo>
                  <a:cubicBezTo>
                    <a:pt x="3" y="58"/>
                    <a:pt x="5" y="58"/>
                    <a:pt x="7" y="58"/>
                  </a:cubicBezTo>
                  <a:cubicBezTo>
                    <a:pt x="8" y="58"/>
                    <a:pt x="10" y="58"/>
                    <a:pt x="11" y="56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9" y="58"/>
                    <a:pt x="51" y="58"/>
                    <a:pt x="52" y="58"/>
                  </a:cubicBezTo>
                  <a:cubicBezTo>
                    <a:pt x="54" y="58"/>
                    <a:pt x="55" y="58"/>
                    <a:pt x="56" y="56"/>
                  </a:cubicBezTo>
                  <a:cubicBezTo>
                    <a:pt x="59" y="54"/>
                    <a:pt x="59" y="50"/>
                    <a:pt x="56" y="4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9" y="8"/>
                    <a:pt x="59" y="5"/>
                    <a:pt x="5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" name="Freeform 21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70 w 140"/>
                <a:gd name="T1" fmla="*/ 0 h 140"/>
                <a:gd name="T2" fmla="*/ 0 w 140"/>
                <a:gd name="T3" fmla="*/ 70 h 140"/>
                <a:gd name="T4" fmla="*/ 70 w 140"/>
                <a:gd name="T5" fmla="*/ 140 h 140"/>
                <a:gd name="T6" fmla="*/ 140 w 140"/>
                <a:gd name="T7" fmla="*/ 70 h 140"/>
                <a:gd name="T8" fmla="*/ 70 w 140"/>
                <a:gd name="T9" fmla="*/ 0 h 140"/>
                <a:gd name="T10" fmla="*/ 70 w 140"/>
                <a:gd name="T11" fmla="*/ 128 h 140"/>
                <a:gd name="T12" fmla="*/ 12 w 140"/>
                <a:gd name="T13" fmla="*/ 70 h 140"/>
                <a:gd name="T14" fmla="*/ 70 w 140"/>
                <a:gd name="T15" fmla="*/ 12 h 140"/>
                <a:gd name="T16" fmla="*/ 128 w 140"/>
                <a:gd name="T17" fmla="*/ 70 h 140"/>
                <a:gd name="T18" fmla="*/ 70 w 140"/>
                <a:gd name="T19" fmla="*/ 12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0"/>
                    <a:pt x="70" y="140"/>
                  </a:cubicBezTo>
                  <a:cubicBezTo>
                    <a:pt x="109" y="140"/>
                    <a:pt x="140" y="109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  <a:moveTo>
                    <a:pt x="70" y="128"/>
                  </a:moveTo>
                  <a:cubicBezTo>
                    <a:pt x="38" y="128"/>
                    <a:pt x="12" y="102"/>
                    <a:pt x="12" y="70"/>
                  </a:cubicBezTo>
                  <a:cubicBezTo>
                    <a:pt x="12" y="38"/>
                    <a:pt x="38" y="12"/>
                    <a:pt x="70" y="12"/>
                  </a:cubicBezTo>
                  <a:cubicBezTo>
                    <a:pt x="102" y="12"/>
                    <a:pt x="128" y="38"/>
                    <a:pt x="128" y="70"/>
                  </a:cubicBezTo>
                  <a:cubicBezTo>
                    <a:pt x="128" y="102"/>
                    <a:pt x="102" y="128"/>
                    <a:pt x="7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6" name="Freeform 22"/>
            <p:cNvSpPr/>
            <p:nvPr>
              <p:custDataLst>
                <p:tags r:id="rId5"/>
              </p:custDataLst>
            </p:nvPr>
          </p:nvSpPr>
          <p:spPr bwMode="auto">
            <a:xfrm>
              <a:off x="60" y="60"/>
              <a:ext cx="87" cy="86"/>
            </a:xfrm>
            <a:custGeom>
              <a:avLst/>
              <a:gdLst>
                <a:gd name="T0" fmla="*/ 56 w 59"/>
                <a:gd name="T1" fmla="*/ 2 h 58"/>
                <a:gd name="T2" fmla="*/ 48 w 59"/>
                <a:gd name="T3" fmla="*/ 2 h 58"/>
                <a:gd name="T4" fmla="*/ 29 w 59"/>
                <a:gd name="T5" fmla="*/ 21 h 58"/>
                <a:gd name="T6" fmla="*/ 11 w 59"/>
                <a:gd name="T7" fmla="*/ 2 h 58"/>
                <a:gd name="T8" fmla="*/ 2 w 59"/>
                <a:gd name="T9" fmla="*/ 2 h 58"/>
                <a:gd name="T10" fmla="*/ 2 w 59"/>
                <a:gd name="T11" fmla="*/ 11 h 58"/>
                <a:gd name="T12" fmla="*/ 21 w 59"/>
                <a:gd name="T13" fmla="*/ 29 h 58"/>
                <a:gd name="T14" fmla="*/ 2 w 59"/>
                <a:gd name="T15" fmla="*/ 48 h 58"/>
                <a:gd name="T16" fmla="*/ 2 w 59"/>
                <a:gd name="T17" fmla="*/ 56 h 58"/>
                <a:gd name="T18" fmla="*/ 7 w 59"/>
                <a:gd name="T19" fmla="*/ 58 h 58"/>
                <a:gd name="T20" fmla="*/ 11 w 59"/>
                <a:gd name="T21" fmla="*/ 56 h 58"/>
                <a:gd name="T22" fmla="*/ 29 w 59"/>
                <a:gd name="T23" fmla="*/ 38 h 58"/>
                <a:gd name="T24" fmla="*/ 48 w 59"/>
                <a:gd name="T25" fmla="*/ 56 h 58"/>
                <a:gd name="T26" fmla="*/ 52 w 59"/>
                <a:gd name="T27" fmla="*/ 58 h 58"/>
                <a:gd name="T28" fmla="*/ 56 w 59"/>
                <a:gd name="T29" fmla="*/ 56 h 58"/>
                <a:gd name="T30" fmla="*/ 56 w 59"/>
                <a:gd name="T31" fmla="*/ 48 h 58"/>
                <a:gd name="T32" fmla="*/ 38 w 59"/>
                <a:gd name="T33" fmla="*/ 29 h 58"/>
                <a:gd name="T34" fmla="*/ 56 w 59"/>
                <a:gd name="T35" fmla="*/ 11 h 58"/>
                <a:gd name="T36" fmla="*/ 56 w 59"/>
                <a:gd name="T37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58">
                  <a:moveTo>
                    <a:pt x="56" y="2"/>
                  </a:moveTo>
                  <a:cubicBezTo>
                    <a:pt x="54" y="0"/>
                    <a:pt x="50" y="0"/>
                    <a:pt x="48" y="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5" y="0"/>
                    <a:pt x="2" y="2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0" y="50"/>
                    <a:pt x="0" y="54"/>
                    <a:pt x="2" y="56"/>
                  </a:cubicBezTo>
                  <a:cubicBezTo>
                    <a:pt x="3" y="58"/>
                    <a:pt x="5" y="58"/>
                    <a:pt x="7" y="58"/>
                  </a:cubicBezTo>
                  <a:cubicBezTo>
                    <a:pt x="8" y="58"/>
                    <a:pt x="10" y="58"/>
                    <a:pt x="11" y="56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9" y="58"/>
                    <a:pt x="51" y="58"/>
                    <a:pt x="52" y="58"/>
                  </a:cubicBezTo>
                  <a:cubicBezTo>
                    <a:pt x="54" y="58"/>
                    <a:pt x="55" y="58"/>
                    <a:pt x="56" y="56"/>
                  </a:cubicBezTo>
                  <a:cubicBezTo>
                    <a:pt x="59" y="54"/>
                    <a:pt x="59" y="50"/>
                    <a:pt x="56" y="4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9" y="8"/>
                    <a:pt x="59" y="5"/>
                    <a:pt x="5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7" name="Group 23"/>
          <p:cNvGrpSpPr/>
          <p:nvPr>
            <p:custDataLst>
              <p:tags r:id="rId6"/>
            </p:custDataLst>
          </p:nvPr>
        </p:nvGrpSpPr>
        <p:grpSpPr bwMode="auto">
          <a:xfrm>
            <a:off x="5570946" y="1964601"/>
            <a:ext cx="309557" cy="309557"/>
            <a:chOff x="0" y="0"/>
            <a:chExt cx="205" cy="206"/>
          </a:xfrm>
          <a:solidFill>
            <a:schemeClr val="accent2"/>
          </a:solidFill>
        </p:grpSpPr>
        <p:sp>
          <p:nvSpPr>
            <p:cNvPr id="8" name="Freeform 24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0 w 205"/>
                <a:gd name="T1" fmla="*/ 0 h 206"/>
                <a:gd name="T2" fmla="*/ 0 w 205"/>
                <a:gd name="T3" fmla="*/ 206 h 206"/>
                <a:gd name="T4" fmla="*/ 205 w 205"/>
                <a:gd name="T5" fmla="*/ 206 h 206"/>
                <a:gd name="T6" fmla="*/ 205 w 205"/>
                <a:gd name="T7" fmla="*/ 0 h 206"/>
                <a:gd name="T8" fmla="*/ 0 w 205"/>
                <a:gd name="T9" fmla="*/ 0 h 206"/>
                <a:gd name="T10" fmla="*/ 188 w 205"/>
                <a:gd name="T11" fmla="*/ 188 h 206"/>
                <a:gd name="T12" fmla="*/ 17 w 205"/>
                <a:gd name="T13" fmla="*/ 188 h 206"/>
                <a:gd name="T14" fmla="*/ 17 w 205"/>
                <a:gd name="T15" fmla="*/ 17 h 206"/>
                <a:gd name="T16" fmla="*/ 188 w 205"/>
                <a:gd name="T17" fmla="*/ 17 h 206"/>
                <a:gd name="T18" fmla="*/ 188 w 205"/>
                <a:gd name="T19" fmla="*/ 18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206">
                  <a:moveTo>
                    <a:pt x="0" y="0"/>
                  </a:moveTo>
                  <a:lnTo>
                    <a:pt x="0" y="206"/>
                  </a:lnTo>
                  <a:lnTo>
                    <a:pt x="205" y="206"/>
                  </a:lnTo>
                  <a:lnTo>
                    <a:pt x="205" y="0"/>
                  </a:lnTo>
                  <a:lnTo>
                    <a:pt x="0" y="0"/>
                  </a:lnTo>
                  <a:close/>
                  <a:moveTo>
                    <a:pt x="188" y="188"/>
                  </a:moveTo>
                  <a:lnTo>
                    <a:pt x="17" y="188"/>
                  </a:lnTo>
                  <a:lnTo>
                    <a:pt x="17" y="17"/>
                  </a:lnTo>
                  <a:lnTo>
                    <a:pt x="188" y="17"/>
                  </a:lnTo>
                  <a:lnTo>
                    <a:pt x="188" y="1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9" name="Freeform 25"/>
            <p:cNvSpPr/>
            <p:nvPr>
              <p:custDataLst>
                <p:tags r:id="rId8"/>
              </p:custDataLst>
            </p:nvPr>
          </p:nvSpPr>
          <p:spPr bwMode="auto">
            <a:xfrm>
              <a:off x="48" y="60"/>
              <a:ext cx="112" cy="90"/>
            </a:xfrm>
            <a:custGeom>
              <a:avLst/>
              <a:gdLst>
                <a:gd name="T0" fmla="*/ 112 w 112"/>
                <a:gd name="T1" fmla="*/ 12 h 90"/>
                <a:gd name="T2" fmla="*/ 99 w 112"/>
                <a:gd name="T3" fmla="*/ 0 h 90"/>
                <a:gd name="T4" fmla="*/ 44 w 112"/>
                <a:gd name="T5" fmla="*/ 66 h 90"/>
                <a:gd name="T6" fmla="*/ 10 w 112"/>
                <a:gd name="T7" fmla="*/ 38 h 90"/>
                <a:gd name="T8" fmla="*/ 0 w 112"/>
                <a:gd name="T9" fmla="*/ 53 h 90"/>
                <a:gd name="T10" fmla="*/ 47 w 112"/>
                <a:gd name="T11" fmla="*/ 90 h 90"/>
                <a:gd name="T12" fmla="*/ 112 w 112"/>
                <a:gd name="T13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90">
                  <a:moveTo>
                    <a:pt x="112" y="12"/>
                  </a:moveTo>
                  <a:lnTo>
                    <a:pt x="99" y="0"/>
                  </a:lnTo>
                  <a:lnTo>
                    <a:pt x="44" y="66"/>
                  </a:lnTo>
                  <a:lnTo>
                    <a:pt x="10" y="38"/>
                  </a:lnTo>
                  <a:lnTo>
                    <a:pt x="0" y="53"/>
                  </a:lnTo>
                  <a:lnTo>
                    <a:pt x="47" y="90"/>
                  </a:lnTo>
                  <a:lnTo>
                    <a:pt x="1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10" name="Group 26"/>
          <p:cNvGrpSpPr/>
          <p:nvPr>
            <p:custDataLst>
              <p:tags r:id="rId9"/>
            </p:custDataLst>
          </p:nvPr>
        </p:nvGrpSpPr>
        <p:grpSpPr bwMode="auto">
          <a:xfrm>
            <a:off x="5570946" y="4174119"/>
            <a:ext cx="309557" cy="314043"/>
            <a:chOff x="0" y="0"/>
            <a:chExt cx="205" cy="208"/>
          </a:xfrm>
          <a:solidFill>
            <a:schemeClr val="accent2"/>
          </a:solidFill>
        </p:grpSpPr>
        <p:sp>
          <p:nvSpPr>
            <p:cNvPr id="11" name="Freeform 27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0" y="0"/>
              <a:ext cx="205" cy="208"/>
            </a:xfrm>
            <a:custGeom>
              <a:avLst/>
              <a:gdLst>
                <a:gd name="T0" fmla="*/ 136 w 140"/>
                <a:gd name="T1" fmla="*/ 55 h 141"/>
                <a:gd name="T2" fmla="*/ 122 w 140"/>
                <a:gd name="T3" fmla="*/ 46 h 141"/>
                <a:gd name="T4" fmla="*/ 127 w 140"/>
                <a:gd name="T5" fmla="*/ 29 h 141"/>
                <a:gd name="T6" fmla="*/ 106 w 140"/>
                <a:gd name="T7" fmla="*/ 14 h 141"/>
                <a:gd name="T8" fmla="*/ 90 w 140"/>
                <a:gd name="T9" fmla="*/ 17 h 141"/>
                <a:gd name="T10" fmla="*/ 81 w 140"/>
                <a:gd name="T11" fmla="*/ 2 h 141"/>
                <a:gd name="T12" fmla="*/ 55 w 140"/>
                <a:gd name="T13" fmla="*/ 6 h 141"/>
                <a:gd name="T14" fmla="*/ 46 w 140"/>
                <a:gd name="T15" fmla="*/ 19 h 141"/>
                <a:gd name="T16" fmla="*/ 29 w 140"/>
                <a:gd name="T17" fmla="*/ 14 h 141"/>
                <a:gd name="T18" fmla="*/ 13 w 140"/>
                <a:gd name="T19" fmla="*/ 36 h 141"/>
                <a:gd name="T20" fmla="*/ 16 w 140"/>
                <a:gd name="T21" fmla="*/ 51 h 141"/>
                <a:gd name="T22" fmla="*/ 1 w 140"/>
                <a:gd name="T23" fmla="*/ 60 h 141"/>
                <a:gd name="T24" fmla="*/ 1 w 140"/>
                <a:gd name="T25" fmla="*/ 81 h 141"/>
                <a:gd name="T26" fmla="*/ 16 w 140"/>
                <a:gd name="T27" fmla="*/ 90 h 141"/>
                <a:gd name="T28" fmla="*/ 13 w 140"/>
                <a:gd name="T29" fmla="*/ 106 h 141"/>
                <a:gd name="T30" fmla="*/ 29 w 140"/>
                <a:gd name="T31" fmla="*/ 127 h 141"/>
                <a:gd name="T32" fmla="*/ 46 w 140"/>
                <a:gd name="T33" fmla="*/ 123 h 141"/>
                <a:gd name="T34" fmla="*/ 55 w 140"/>
                <a:gd name="T35" fmla="*/ 136 h 141"/>
                <a:gd name="T36" fmla="*/ 70 w 140"/>
                <a:gd name="T37" fmla="*/ 141 h 141"/>
                <a:gd name="T38" fmla="*/ 86 w 140"/>
                <a:gd name="T39" fmla="*/ 136 h 141"/>
                <a:gd name="T40" fmla="*/ 95 w 140"/>
                <a:gd name="T41" fmla="*/ 123 h 141"/>
                <a:gd name="T42" fmla="*/ 112 w 140"/>
                <a:gd name="T43" fmla="*/ 127 h 141"/>
                <a:gd name="T44" fmla="*/ 127 w 140"/>
                <a:gd name="T45" fmla="*/ 106 h 141"/>
                <a:gd name="T46" fmla="*/ 125 w 140"/>
                <a:gd name="T47" fmla="*/ 90 h 141"/>
                <a:gd name="T48" fmla="*/ 139 w 140"/>
                <a:gd name="T49" fmla="*/ 81 h 141"/>
                <a:gd name="T50" fmla="*/ 139 w 140"/>
                <a:gd name="T51" fmla="*/ 60 h 141"/>
                <a:gd name="T52" fmla="*/ 118 w 140"/>
                <a:gd name="T53" fmla="*/ 80 h 141"/>
                <a:gd name="T54" fmla="*/ 110 w 140"/>
                <a:gd name="T55" fmla="*/ 92 h 141"/>
                <a:gd name="T56" fmla="*/ 115 w 140"/>
                <a:gd name="T57" fmla="*/ 108 h 141"/>
                <a:gd name="T58" fmla="*/ 98 w 140"/>
                <a:gd name="T59" fmla="*/ 111 h 141"/>
                <a:gd name="T60" fmla="*/ 83 w 140"/>
                <a:gd name="T61" fmla="*/ 114 h 141"/>
                <a:gd name="T62" fmla="*/ 76 w 140"/>
                <a:gd name="T63" fmla="*/ 128 h 141"/>
                <a:gd name="T64" fmla="*/ 61 w 140"/>
                <a:gd name="T65" fmla="*/ 118 h 141"/>
                <a:gd name="T66" fmla="*/ 49 w 140"/>
                <a:gd name="T67" fmla="*/ 111 h 141"/>
                <a:gd name="T68" fmla="*/ 33 w 140"/>
                <a:gd name="T69" fmla="*/ 115 h 141"/>
                <a:gd name="T70" fmla="*/ 31 w 140"/>
                <a:gd name="T71" fmla="*/ 98 h 141"/>
                <a:gd name="T72" fmla="*/ 27 w 140"/>
                <a:gd name="T73" fmla="*/ 84 h 141"/>
                <a:gd name="T74" fmla="*/ 13 w 140"/>
                <a:gd name="T75" fmla="*/ 76 h 141"/>
                <a:gd name="T76" fmla="*/ 13 w 140"/>
                <a:gd name="T77" fmla="*/ 65 h 141"/>
                <a:gd name="T78" fmla="*/ 27 w 140"/>
                <a:gd name="T79" fmla="*/ 58 h 141"/>
                <a:gd name="T80" fmla="*/ 31 w 140"/>
                <a:gd name="T81" fmla="*/ 44 h 141"/>
                <a:gd name="T82" fmla="*/ 33 w 140"/>
                <a:gd name="T83" fmla="*/ 26 h 141"/>
                <a:gd name="T84" fmla="*/ 49 w 140"/>
                <a:gd name="T85" fmla="*/ 31 h 141"/>
                <a:gd name="T86" fmla="*/ 61 w 140"/>
                <a:gd name="T87" fmla="*/ 23 h 141"/>
                <a:gd name="T88" fmla="*/ 76 w 140"/>
                <a:gd name="T89" fmla="*/ 13 h 141"/>
                <a:gd name="T90" fmla="*/ 83 w 140"/>
                <a:gd name="T91" fmla="*/ 27 h 141"/>
                <a:gd name="T92" fmla="*/ 98 w 140"/>
                <a:gd name="T93" fmla="*/ 31 h 141"/>
                <a:gd name="T94" fmla="*/ 115 w 140"/>
                <a:gd name="T95" fmla="*/ 34 h 141"/>
                <a:gd name="T96" fmla="*/ 110 w 140"/>
                <a:gd name="T97" fmla="*/ 49 h 141"/>
                <a:gd name="T98" fmla="*/ 118 w 140"/>
                <a:gd name="T99" fmla="*/ 62 h 141"/>
                <a:gd name="T100" fmla="*/ 128 w 140"/>
                <a:gd name="T101" fmla="*/ 7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0" h="141">
                  <a:moveTo>
                    <a:pt x="139" y="60"/>
                  </a:moveTo>
                  <a:cubicBezTo>
                    <a:pt x="139" y="58"/>
                    <a:pt x="138" y="56"/>
                    <a:pt x="136" y="55"/>
                  </a:cubicBezTo>
                  <a:cubicBezTo>
                    <a:pt x="125" y="51"/>
                    <a:pt x="125" y="51"/>
                    <a:pt x="125" y="51"/>
                  </a:cubicBezTo>
                  <a:cubicBezTo>
                    <a:pt x="124" y="50"/>
                    <a:pt x="123" y="48"/>
                    <a:pt x="122" y="46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8" y="34"/>
                    <a:pt x="128" y="31"/>
                    <a:pt x="127" y="29"/>
                  </a:cubicBezTo>
                  <a:cubicBezTo>
                    <a:pt x="123" y="24"/>
                    <a:pt x="117" y="19"/>
                    <a:pt x="112" y="14"/>
                  </a:cubicBezTo>
                  <a:cubicBezTo>
                    <a:pt x="110" y="13"/>
                    <a:pt x="108" y="13"/>
                    <a:pt x="106" y="14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3" y="18"/>
                    <a:pt x="91" y="17"/>
                    <a:pt x="90" y="1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4"/>
                    <a:pt x="83" y="2"/>
                    <a:pt x="81" y="2"/>
                  </a:cubicBezTo>
                  <a:cubicBezTo>
                    <a:pt x="73" y="0"/>
                    <a:pt x="67" y="0"/>
                    <a:pt x="60" y="2"/>
                  </a:cubicBezTo>
                  <a:cubicBezTo>
                    <a:pt x="58" y="2"/>
                    <a:pt x="56" y="4"/>
                    <a:pt x="55" y="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9" y="17"/>
                    <a:pt x="47" y="18"/>
                    <a:pt x="46" y="19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3" y="13"/>
                    <a:pt x="31" y="13"/>
                    <a:pt x="29" y="14"/>
                  </a:cubicBezTo>
                  <a:cubicBezTo>
                    <a:pt x="23" y="19"/>
                    <a:pt x="18" y="24"/>
                    <a:pt x="14" y="29"/>
                  </a:cubicBezTo>
                  <a:cubicBezTo>
                    <a:pt x="13" y="31"/>
                    <a:pt x="12" y="34"/>
                    <a:pt x="13" y="3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8"/>
                    <a:pt x="17" y="50"/>
                    <a:pt x="16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3" y="56"/>
                    <a:pt x="2" y="58"/>
                    <a:pt x="1" y="60"/>
                  </a:cubicBezTo>
                  <a:cubicBezTo>
                    <a:pt x="1" y="64"/>
                    <a:pt x="0" y="67"/>
                    <a:pt x="0" y="71"/>
                  </a:cubicBezTo>
                  <a:cubicBezTo>
                    <a:pt x="0" y="74"/>
                    <a:pt x="1" y="77"/>
                    <a:pt x="1" y="81"/>
                  </a:cubicBezTo>
                  <a:cubicBezTo>
                    <a:pt x="2" y="84"/>
                    <a:pt x="3" y="85"/>
                    <a:pt x="5" y="86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7" y="92"/>
                    <a:pt x="18" y="94"/>
                    <a:pt x="18" y="95"/>
                  </a:cubicBezTo>
                  <a:cubicBezTo>
                    <a:pt x="13" y="106"/>
                    <a:pt x="13" y="106"/>
                    <a:pt x="13" y="106"/>
                  </a:cubicBezTo>
                  <a:cubicBezTo>
                    <a:pt x="12" y="108"/>
                    <a:pt x="13" y="110"/>
                    <a:pt x="14" y="112"/>
                  </a:cubicBezTo>
                  <a:cubicBezTo>
                    <a:pt x="18" y="118"/>
                    <a:pt x="23" y="123"/>
                    <a:pt x="29" y="127"/>
                  </a:cubicBezTo>
                  <a:cubicBezTo>
                    <a:pt x="31" y="128"/>
                    <a:pt x="33" y="129"/>
                    <a:pt x="35" y="128"/>
                  </a:cubicBezTo>
                  <a:cubicBezTo>
                    <a:pt x="46" y="123"/>
                    <a:pt x="46" y="123"/>
                    <a:pt x="46" y="123"/>
                  </a:cubicBezTo>
                  <a:cubicBezTo>
                    <a:pt x="47" y="124"/>
                    <a:pt x="49" y="124"/>
                    <a:pt x="51" y="125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6" y="138"/>
                    <a:pt x="58" y="140"/>
                    <a:pt x="60" y="140"/>
                  </a:cubicBezTo>
                  <a:cubicBezTo>
                    <a:pt x="64" y="140"/>
                    <a:pt x="67" y="141"/>
                    <a:pt x="70" y="141"/>
                  </a:cubicBezTo>
                  <a:cubicBezTo>
                    <a:pt x="74" y="141"/>
                    <a:pt x="77" y="140"/>
                    <a:pt x="81" y="140"/>
                  </a:cubicBezTo>
                  <a:cubicBezTo>
                    <a:pt x="83" y="140"/>
                    <a:pt x="85" y="138"/>
                    <a:pt x="86" y="136"/>
                  </a:cubicBezTo>
                  <a:cubicBezTo>
                    <a:pt x="90" y="125"/>
                    <a:pt x="90" y="125"/>
                    <a:pt x="90" y="125"/>
                  </a:cubicBezTo>
                  <a:cubicBezTo>
                    <a:pt x="91" y="124"/>
                    <a:pt x="93" y="124"/>
                    <a:pt x="95" y="123"/>
                  </a:cubicBezTo>
                  <a:cubicBezTo>
                    <a:pt x="106" y="128"/>
                    <a:pt x="106" y="128"/>
                    <a:pt x="106" y="128"/>
                  </a:cubicBezTo>
                  <a:cubicBezTo>
                    <a:pt x="108" y="129"/>
                    <a:pt x="110" y="128"/>
                    <a:pt x="112" y="127"/>
                  </a:cubicBezTo>
                  <a:cubicBezTo>
                    <a:pt x="117" y="123"/>
                    <a:pt x="123" y="118"/>
                    <a:pt x="127" y="112"/>
                  </a:cubicBezTo>
                  <a:cubicBezTo>
                    <a:pt x="128" y="110"/>
                    <a:pt x="128" y="108"/>
                    <a:pt x="127" y="106"/>
                  </a:cubicBezTo>
                  <a:cubicBezTo>
                    <a:pt x="122" y="95"/>
                    <a:pt x="122" y="95"/>
                    <a:pt x="122" y="95"/>
                  </a:cubicBezTo>
                  <a:cubicBezTo>
                    <a:pt x="123" y="94"/>
                    <a:pt x="124" y="92"/>
                    <a:pt x="125" y="90"/>
                  </a:cubicBezTo>
                  <a:cubicBezTo>
                    <a:pt x="136" y="86"/>
                    <a:pt x="136" y="86"/>
                    <a:pt x="136" y="86"/>
                  </a:cubicBezTo>
                  <a:cubicBezTo>
                    <a:pt x="138" y="85"/>
                    <a:pt x="139" y="84"/>
                    <a:pt x="139" y="81"/>
                  </a:cubicBezTo>
                  <a:cubicBezTo>
                    <a:pt x="140" y="77"/>
                    <a:pt x="140" y="74"/>
                    <a:pt x="140" y="71"/>
                  </a:cubicBezTo>
                  <a:cubicBezTo>
                    <a:pt x="140" y="67"/>
                    <a:pt x="140" y="64"/>
                    <a:pt x="139" y="60"/>
                  </a:cubicBezTo>
                  <a:close/>
                  <a:moveTo>
                    <a:pt x="128" y="76"/>
                  </a:moveTo>
                  <a:cubicBezTo>
                    <a:pt x="118" y="80"/>
                    <a:pt x="118" y="80"/>
                    <a:pt x="118" y="80"/>
                  </a:cubicBezTo>
                  <a:cubicBezTo>
                    <a:pt x="116" y="80"/>
                    <a:pt x="115" y="82"/>
                    <a:pt x="114" y="84"/>
                  </a:cubicBezTo>
                  <a:cubicBezTo>
                    <a:pt x="113" y="87"/>
                    <a:pt x="112" y="90"/>
                    <a:pt x="110" y="92"/>
                  </a:cubicBezTo>
                  <a:cubicBezTo>
                    <a:pt x="109" y="94"/>
                    <a:pt x="109" y="96"/>
                    <a:pt x="110" y="9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3" y="111"/>
                    <a:pt x="110" y="113"/>
                    <a:pt x="107" y="115"/>
                  </a:cubicBezTo>
                  <a:cubicBezTo>
                    <a:pt x="98" y="111"/>
                    <a:pt x="98" y="111"/>
                    <a:pt x="98" y="111"/>
                  </a:cubicBezTo>
                  <a:cubicBezTo>
                    <a:pt x="96" y="110"/>
                    <a:pt x="94" y="110"/>
                    <a:pt x="92" y="111"/>
                  </a:cubicBezTo>
                  <a:cubicBezTo>
                    <a:pt x="89" y="112"/>
                    <a:pt x="86" y="113"/>
                    <a:pt x="83" y="114"/>
                  </a:cubicBezTo>
                  <a:cubicBezTo>
                    <a:pt x="81" y="115"/>
                    <a:pt x="80" y="116"/>
                    <a:pt x="79" y="11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2" y="129"/>
                    <a:pt x="69" y="129"/>
                    <a:pt x="65" y="12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6"/>
                    <a:pt x="59" y="115"/>
                    <a:pt x="57" y="114"/>
                  </a:cubicBezTo>
                  <a:cubicBezTo>
                    <a:pt x="54" y="113"/>
                    <a:pt x="51" y="112"/>
                    <a:pt x="49" y="111"/>
                  </a:cubicBezTo>
                  <a:cubicBezTo>
                    <a:pt x="47" y="110"/>
                    <a:pt x="45" y="110"/>
                    <a:pt x="43" y="111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8" y="111"/>
                    <a:pt x="26" y="108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6"/>
                    <a:pt x="31" y="94"/>
                    <a:pt x="30" y="92"/>
                  </a:cubicBezTo>
                  <a:cubicBezTo>
                    <a:pt x="29" y="90"/>
                    <a:pt x="28" y="87"/>
                    <a:pt x="27" y="84"/>
                  </a:cubicBezTo>
                  <a:cubicBezTo>
                    <a:pt x="26" y="82"/>
                    <a:pt x="25" y="80"/>
                    <a:pt x="23" y="80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2" y="74"/>
                    <a:pt x="12" y="72"/>
                    <a:pt x="12" y="71"/>
                  </a:cubicBezTo>
                  <a:cubicBezTo>
                    <a:pt x="12" y="69"/>
                    <a:pt x="12" y="67"/>
                    <a:pt x="13" y="65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5" y="61"/>
                    <a:pt x="26" y="60"/>
                    <a:pt x="27" y="58"/>
                  </a:cubicBezTo>
                  <a:cubicBezTo>
                    <a:pt x="28" y="55"/>
                    <a:pt x="29" y="52"/>
                    <a:pt x="30" y="49"/>
                  </a:cubicBezTo>
                  <a:cubicBezTo>
                    <a:pt x="31" y="47"/>
                    <a:pt x="31" y="45"/>
                    <a:pt x="31" y="4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8" y="31"/>
                    <a:pt x="31" y="28"/>
                    <a:pt x="33" y="26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5" y="32"/>
                    <a:pt x="47" y="32"/>
                    <a:pt x="49" y="31"/>
                  </a:cubicBezTo>
                  <a:cubicBezTo>
                    <a:pt x="51" y="29"/>
                    <a:pt x="54" y="28"/>
                    <a:pt x="57" y="27"/>
                  </a:cubicBezTo>
                  <a:cubicBezTo>
                    <a:pt x="59" y="27"/>
                    <a:pt x="61" y="25"/>
                    <a:pt x="61" y="2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9" y="13"/>
                    <a:pt x="72" y="13"/>
                    <a:pt x="76" y="13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80" y="25"/>
                    <a:pt x="81" y="27"/>
                    <a:pt x="83" y="27"/>
                  </a:cubicBezTo>
                  <a:cubicBezTo>
                    <a:pt x="86" y="28"/>
                    <a:pt x="89" y="29"/>
                    <a:pt x="92" y="31"/>
                  </a:cubicBezTo>
                  <a:cubicBezTo>
                    <a:pt x="94" y="32"/>
                    <a:pt x="96" y="32"/>
                    <a:pt x="98" y="31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10" y="28"/>
                    <a:pt x="113" y="31"/>
                    <a:pt x="115" y="34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09" y="45"/>
                    <a:pt x="109" y="47"/>
                    <a:pt x="110" y="49"/>
                  </a:cubicBezTo>
                  <a:cubicBezTo>
                    <a:pt x="112" y="52"/>
                    <a:pt x="113" y="55"/>
                    <a:pt x="114" y="58"/>
                  </a:cubicBezTo>
                  <a:cubicBezTo>
                    <a:pt x="115" y="60"/>
                    <a:pt x="116" y="61"/>
                    <a:pt x="118" y="62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67"/>
                    <a:pt x="128" y="69"/>
                    <a:pt x="128" y="71"/>
                  </a:cubicBezTo>
                  <a:cubicBezTo>
                    <a:pt x="128" y="72"/>
                    <a:pt x="128" y="74"/>
                    <a:pt x="128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2" name="Freeform 28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63" y="62"/>
              <a:ext cx="81" cy="81"/>
            </a:xfrm>
            <a:custGeom>
              <a:avLst/>
              <a:gdLst>
                <a:gd name="T0" fmla="*/ 27 w 55"/>
                <a:gd name="T1" fmla="*/ 0 h 55"/>
                <a:gd name="T2" fmla="*/ 0 w 55"/>
                <a:gd name="T3" fmla="*/ 27 h 55"/>
                <a:gd name="T4" fmla="*/ 27 w 55"/>
                <a:gd name="T5" fmla="*/ 55 h 55"/>
                <a:gd name="T6" fmla="*/ 55 w 55"/>
                <a:gd name="T7" fmla="*/ 27 h 55"/>
                <a:gd name="T8" fmla="*/ 27 w 55"/>
                <a:gd name="T9" fmla="*/ 0 h 55"/>
                <a:gd name="T10" fmla="*/ 27 w 55"/>
                <a:gd name="T11" fmla="*/ 43 h 55"/>
                <a:gd name="T12" fmla="*/ 12 w 55"/>
                <a:gd name="T13" fmla="*/ 27 h 55"/>
                <a:gd name="T14" fmla="*/ 27 w 55"/>
                <a:gd name="T15" fmla="*/ 12 h 55"/>
                <a:gd name="T16" fmla="*/ 43 w 55"/>
                <a:gd name="T17" fmla="*/ 27 h 55"/>
                <a:gd name="T18" fmla="*/ 27 w 55"/>
                <a:gd name="T19" fmla="*/ 4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3" y="55"/>
                    <a:pt x="55" y="43"/>
                    <a:pt x="55" y="27"/>
                  </a:cubicBezTo>
                  <a:cubicBezTo>
                    <a:pt x="55" y="12"/>
                    <a:pt x="43" y="0"/>
                    <a:pt x="27" y="0"/>
                  </a:cubicBezTo>
                  <a:close/>
                  <a:moveTo>
                    <a:pt x="27" y="43"/>
                  </a:moveTo>
                  <a:cubicBezTo>
                    <a:pt x="19" y="43"/>
                    <a:pt x="12" y="36"/>
                    <a:pt x="12" y="27"/>
                  </a:cubicBezTo>
                  <a:cubicBezTo>
                    <a:pt x="12" y="19"/>
                    <a:pt x="19" y="12"/>
                    <a:pt x="27" y="12"/>
                  </a:cubicBezTo>
                  <a:cubicBezTo>
                    <a:pt x="36" y="12"/>
                    <a:pt x="43" y="19"/>
                    <a:pt x="43" y="27"/>
                  </a:cubicBezTo>
                  <a:cubicBezTo>
                    <a:pt x="43" y="36"/>
                    <a:pt x="36" y="43"/>
                    <a:pt x="27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13" name="Group 29"/>
          <p:cNvGrpSpPr/>
          <p:nvPr>
            <p:custDataLst>
              <p:tags r:id="rId12"/>
            </p:custDataLst>
          </p:nvPr>
        </p:nvGrpSpPr>
        <p:grpSpPr bwMode="auto">
          <a:xfrm>
            <a:off x="5570946" y="3068238"/>
            <a:ext cx="309557" cy="309557"/>
            <a:chOff x="0" y="0"/>
            <a:chExt cx="205" cy="207"/>
          </a:xfrm>
          <a:solidFill>
            <a:schemeClr val="accent1"/>
          </a:solidFill>
        </p:grpSpPr>
        <p:sp>
          <p:nvSpPr>
            <p:cNvPr id="14" name="Freeform 30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0" y="0"/>
              <a:ext cx="205" cy="207"/>
            </a:xfrm>
            <a:custGeom>
              <a:avLst/>
              <a:gdLst>
                <a:gd name="T0" fmla="*/ 70 w 140"/>
                <a:gd name="T1" fmla="*/ 140 h 140"/>
                <a:gd name="T2" fmla="*/ 0 w 140"/>
                <a:gd name="T3" fmla="*/ 70 h 140"/>
                <a:gd name="T4" fmla="*/ 70 w 140"/>
                <a:gd name="T5" fmla="*/ 0 h 140"/>
                <a:gd name="T6" fmla="*/ 140 w 140"/>
                <a:gd name="T7" fmla="*/ 70 h 140"/>
                <a:gd name="T8" fmla="*/ 70 w 140"/>
                <a:gd name="T9" fmla="*/ 140 h 140"/>
                <a:gd name="T10" fmla="*/ 70 w 140"/>
                <a:gd name="T11" fmla="*/ 12 h 140"/>
                <a:gd name="T12" fmla="*/ 12 w 140"/>
                <a:gd name="T13" fmla="*/ 70 h 140"/>
                <a:gd name="T14" fmla="*/ 70 w 140"/>
                <a:gd name="T15" fmla="*/ 128 h 140"/>
                <a:gd name="T16" fmla="*/ 128 w 140"/>
                <a:gd name="T17" fmla="*/ 70 h 140"/>
                <a:gd name="T18" fmla="*/ 70 w 140"/>
                <a:gd name="T19" fmla="*/ 1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140"/>
                  </a:moveTo>
                  <a:cubicBezTo>
                    <a:pt x="32" y="140"/>
                    <a:pt x="0" y="109"/>
                    <a:pt x="0" y="70"/>
                  </a:cubicBezTo>
                  <a:cubicBezTo>
                    <a:pt x="0" y="32"/>
                    <a:pt x="32" y="0"/>
                    <a:pt x="70" y="0"/>
                  </a:cubicBezTo>
                  <a:cubicBezTo>
                    <a:pt x="109" y="0"/>
                    <a:pt x="140" y="32"/>
                    <a:pt x="140" y="70"/>
                  </a:cubicBezTo>
                  <a:cubicBezTo>
                    <a:pt x="140" y="109"/>
                    <a:pt x="109" y="140"/>
                    <a:pt x="70" y="140"/>
                  </a:cubicBezTo>
                  <a:close/>
                  <a:moveTo>
                    <a:pt x="70" y="12"/>
                  </a:moveTo>
                  <a:cubicBezTo>
                    <a:pt x="38" y="12"/>
                    <a:pt x="12" y="38"/>
                    <a:pt x="12" y="70"/>
                  </a:cubicBezTo>
                  <a:cubicBezTo>
                    <a:pt x="12" y="102"/>
                    <a:pt x="38" y="128"/>
                    <a:pt x="70" y="128"/>
                  </a:cubicBezTo>
                  <a:cubicBezTo>
                    <a:pt x="102" y="128"/>
                    <a:pt x="128" y="102"/>
                    <a:pt x="128" y="70"/>
                  </a:cubicBezTo>
                  <a:cubicBezTo>
                    <a:pt x="128" y="38"/>
                    <a:pt x="102" y="12"/>
                    <a:pt x="7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6" name="Freeform 31"/>
            <p:cNvSpPr/>
            <p:nvPr>
              <p:custDataLst>
                <p:tags r:id="rId14"/>
              </p:custDataLst>
            </p:nvPr>
          </p:nvSpPr>
          <p:spPr bwMode="auto">
            <a:xfrm>
              <a:off x="94" y="40"/>
              <a:ext cx="63" cy="72"/>
            </a:xfrm>
            <a:custGeom>
              <a:avLst/>
              <a:gdLst>
                <a:gd name="T0" fmla="*/ 37 w 43"/>
                <a:gd name="T1" fmla="*/ 49 h 49"/>
                <a:gd name="T2" fmla="*/ 6 w 43"/>
                <a:gd name="T3" fmla="*/ 49 h 49"/>
                <a:gd name="T4" fmla="*/ 0 w 43"/>
                <a:gd name="T5" fmla="*/ 43 h 49"/>
                <a:gd name="T6" fmla="*/ 0 w 43"/>
                <a:gd name="T7" fmla="*/ 6 h 49"/>
                <a:gd name="T8" fmla="*/ 6 w 43"/>
                <a:gd name="T9" fmla="*/ 0 h 49"/>
                <a:gd name="T10" fmla="*/ 12 w 43"/>
                <a:gd name="T11" fmla="*/ 6 h 49"/>
                <a:gd name="T12" fmla="*/ 12 w 43"/>
                <a:gd name="T13" fmla="*/ 37 h 49"/>
                <a:gd name="T14" fmla="*/ 37 w 43"/>
                <a:gd name="T15" fmla="*/ 37 h 49"/>
                <a:gd name="T16" fmla="*/ 43 w 43"/>
                <a:gd name="T17" fmla="*/ 43 h 49"/>
                <a:gd name="T18" fmla="*/ 37 w 43"/>
                <a:gd name="T1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9">
                  <a:moveTo>
                    <a:pt x="37" y="49"/>
                  </a:moveTo>
                  <a:cubicBezTo>
                    <a:pt x="6" y="49"/>
                    <a:pt x="6" y="49"/>
                    <a:pt x="6" y="49"/>
                  </a:cubicBezTo>
                  <a:cubicBezTo>
                    <a:pt x="3" y="49"/>
                    <a:pt x="0" y="46"/>
                    <a:pt x="0" y="4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0" y="37"/>
                    <a:pt x="43" y="40"/>
                    <a:pt x="43" y="43"/>
                  </a:cubicBezTo>
                  <a:cubicBezTo>
                    <a:pt x="43" y="46"/>
                    <a:pt x="40" y="49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17" name="Line 41"/>
          <p:cNvSpPr>
            <a:spLocks noChangeShapeType="1"/>
          </p:cNvSpPr>
          <p:nvPr/>
        </p:nvSpPr>
        <p:spPr bwMode="auto">
          <a:xfrm>
            <a:off x="5045937" y="1830880"/>
            <a:ext cx="0" cy="3864973"/>
          </a:xfrm>
          <a:prstGeom prst="line">
            <a:avLst/>
          </a:prstGeom>
          <a:noFill/>
          <a:ln w="6350" cmpd="sng">
            <a:solidFill>
              <a:srgbClr val="00C0B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674502" y="2324641"/>
            <a:ext cx="2873332" cy="2865618"/>
            <a:chOff x="2112406" y="2585792"/>
            <a:chExt cx="2873332" cy="2865618"/>
          </a:xfrm>
        </p:grpSpPr>
        <p:sp>
          <p:nvSpPr>
            <p:cNvPr id="19" name="Oval 2"/>
            <p:cNvSpPr>
              <a:spLocks noChangeArrowheads="1"/>
            </p:cNvSpPr>
            <p:nvPr/>
          </p:nvSpPr>
          <p:spPr bwMode="auto">
            <a:xfrm>
              <a:off x="2112406" y="2585792"/>
              <a:ext cx="1422733" cy="1420971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0" name="Oval 3"/>
            <p:cNvSpPr>
              <a:spLocks noChangeArrowheads="1"/>
            </p:cNvSpPr>
            <p:nvPr/>
          </p:nvSpPr>
          <p:spPr bwMode="auto">
            <a:xfrm>
              <a:off x="3539625" y="2585792"/>
              <a:ext cx="1419208" cy="1420971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1" name="Oval 4"/>
            <p:cNvSpPr>
              <a:spLocks noChangeArrowheads="1"/>
            </p:cNvSpPr>
            <p:nvPr/>
          </p:nvSpPr>
          <p:spPr bwMode="auto">
            <a:xfrm>
              <a:off x="2116892" y="4025952"/>
              <a:ext cx="1422733" cy="1420971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2" name="Oval 5"/>
            <p:cNvSpPr>
              <a:spLocks noChangeArrowheads="1"/>
            </p:cNvSpPr>
            <p:nvPr/>
          </p:nvSpPr>
          <p:spPr bwMode="auto">
            <a:xfrm>
              <a:off x="3539625" y="4030439"/>
              <a:ext cx="1419208" cy="1420971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2829300" y="3308704"/>
              <a:ext cx="731272" cy="733514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4" name="Oval 7"/>
            <p:cNvSpPr>
              <a:spLocks noChangeArrowheads="1"/>
            </p:cNvSpPr>
            <p:nvPr/>
          </p:nvSpPr>
          <p:spPr bwMode="auto">
            <a:xfrm>
              <a:off x="3457386" y="3313190"/>
              <a:ext cx="733515" cy="731272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5" name="Oval 8"/>
            <p:cNvSpPr>
              <a:spLocks noChangeArrowheads="1"/>
            </p:cNvSpPr>
            <p:nvPr/>
          </p:nvSpPr>
          <p:spPr bwMode="auto">
            <a:xfrm>
              <a:off x="2829300" y="3909872"/>
              <a:ext cx="731272" cy="733514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6" name="Oval 9"/>
            <p:cNvSpPr>
              <a:spLocks noChangeArrowheads="1"/>
            </p:cNvSpPr>
            <p:nvPr/>
          </p:nvSpPr>
          <p:spPr bwMode="auto">
            <a:xfrm>
              <a:off x="3457386" y="3909872"/>
              <a:ext cx="733515" cy="733514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7" name="文本框 4"/>
            <p:cNvSpPr txBox="1"/>
            <p:nvPr/>
          </p:nvSpPr>
          <p:spPr>
            <a:xfrm>
              <a:off x="2278768" y="2942429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grpSp>
          <p:nvGrpSpPr>
            <p:cNvPr id="28" name="Group 23"/>
            <p:cNvGrpSpPr/>
            <p:nvPr/>
          </p:nvGrpSpPr>
          <p:grpSpPr bwMode="auto">
            <a:xfrm>
              <a:off x="3044604" y="3520682"/>
              <a:ext cx="309557" cy="309557"/>
              <a:chOff x="0" y="0"/>
              <a:chExt cx="205" cy="206"/>
            </a:xfrm>
            <a:solidFill>
              <a:srgbClr val="00C0BB"/>
            </a:solidFill>
          </p:grpSpPr>
          <p:sp>
            <p:nvSpPr>
              <p:cNvPr id="43" name="Freeform 24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0 w 205"/>
                  <a:gd name="T1" fmla="*/ 0 h 206"/>
                  <a:gd name="T2" fmla="*/ 0 w 205"/>
                  <a:gd name="T3" fmla="*/ 206 h 206"/>
                  <a:gd name="T4" fmla="*/ 205 w 205"/>
                  <a:gd name="T5" fmla="*/ 206 h 206"/>
                  <a:gd name="T6" fmla="*/ 205 w 205"/>
                  <a:gd name="T7" fmla="*/ 0 h 206"/>
                  <a:gd name="T8" fmla="*/ 0 w 205"/>
                  <a:gd name="T9" fmla="*/ 0 h 206"/>
                  <a:gd name="T10" fmla="*/ 188 w 205"/>
                  <a:gd name="T11" fmla="*/ 188 h 206"/>
                  <a:gd name="T12" fmla="*/ 17 w 205"/>
                  <a:gd name="T13" fmla="*/ 188 h 206"/>
                  <a:gd name="T14" fmla="*/ 17 w 205"/>
                  <a:gd name="T15" fmla="*/ 17 h 206"/>
                  <a:gd name="T16" fmla="*/ 188 w 205"/>
                  <a:gd name="T17" fmla="*/ 17 h 206"/>
                  <a:gd name="T18" fmla="*/ 188 w 205"/>
                  <a:gd name="T19" fmla="*/ 18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206">
                    <a:moveTo>
                      <a:pt x="0" y="0"/>
                    </a:moveTo>
                    <a:lnTo>
                      <a:pt x="0" y="206"/>
                    </a:lnTo>
                    <a:lnTo>
                      <a:pt x="205" y="20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  <a:moveTo>
                      <a:pt x="188" y="188"/>
                    </a:moveTo>
                    <a:lnTo>
                      <a:pt x="17" y="188"/>
                    </a:lnTo>
                    <a:lnTo>
                      <a:pt x="17" y="17"/>
                    </a:lnTo>
                    <a:lnTo>
                      <a:pt x="188" y="17"/>
                    </a:lnTo>
                    <a:lnTo>
                      <a:pt x="188" y="18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48" y="60"/>
                <a:ext cx="112" cy="90"/>
              </a:xfrm>
              <a:custGeom>
                <a:avLst/>
                <a:gdLst>
                  <a:gd name="T0" fmla="*/ 112 w 112"/>
                  <a:gd name="T1" fmla="*/ 12 h 90"/>
                  <a:gd name="T2" fmla="*/ 99 w 112"/>
                  <a:gd name="T3" fmla="*/ 0 h 90"/>
                  <a:gd name="T4" fmla="*/ 44 w 112"/>
                  <a:gd name="T5" fmla="*/ 66 h 90"/>
                  <a:gd name="T6" fmla="*/ 10 w 112"/>
                  <a:gd name="T7" fmla="*/ 38 h 90"/>
                  <a:gd name="T8" fmla="*/ 0 w 112"/>
                  <a:gd name="T9" fmla="*/ 53 h 90"/>
                  <a:gd name="T10" fmla="*/ 47 w 112"/>
                  <a:gd name="T11" fmla="*/ 90 h 90"/>
                  <a:gd name="T12" fmla="*/ 112 w 112"/>
                  <a:gd name="T13" fmla="*/ 1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90">
                    <a:moveTo>
                      <a:pt x="112" y="12"/>
                    </a:moveTo>
                    <a:lnTo>
                      <a:pt x="99" y="0"/>
                    </a:lnTo>
                    <a:lnTo>
                      <a:pt x="44" y="66"/>
                    </a:lnTo>
                    <a:lnTo>
                      <a:pt x="10" y="38"/>
                    </a:lnTo>
                    <a:lnTo>
                      <a:pt x="0" y="53"/>
                    </a:lnTo>
                    <a:lnTo>
                      <a:pt x="47" y="90"/>
                    </a:lnTo>
                    <a:lnTo>
                      <a:pt x="112" y="12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sp>
          <p:nvSpPr>
            <p:cNvPr id="29" name="文本框 98"/>
            <p:cNvSpPr txBox="1"/>
            <p:nvPr/>
          </p:nvSpPr>
          <p:spPr>
            <a:xfrm>
              <a:off x="4060147" y="2923028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02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grpSp>
          <p:nvGrpSpPr>
            <p:cNvPr id="30" name="Group 29"/>
            <p:cNvGrpSpPr/>
            <p:nvPr/>
          </p:nvGrpSpPr>
          <p:grpSpPr bwMode="auto">
            <a:xfrm>
              <a:off x="3662116" y="3521896"/>
              <a:ext cx="309557" cy="309557"/>
              <a:chOff x="0" y="0"/>
              <a:chExt cx="205" cy="207"/>
            </a:xfrm>
            <a:solidFill>
              <a:srgbClr val="595959"/>
            </a:solidFill>
          </p:grpSpPr>
          <p:sp>
            <p:nvSpPr>
              <p:cNvPr id="41" name="Freeform 30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7"/>
              </a:xfrm>
              <a:custGeom>
                <a:avLst/>
                <a:gdLst>
                  <a:gd name="T0" fmla="*/ 70 w 140"/>
                  <a:gd name="T1" fmla="*/ 140 h 140"/>
                  <a:gd name="T2" fmla="*/ 0 w 140"/>
                  <a:gd name="T3" fmla="*/ 70 h 140"/>
                  <a:gd name="T4" fmla="*/ 70 w 140"/>
                  <a:gd name="T5" fmla="*/ 0 h 140"/>
                  <a:gd name="T6" fmla="*/ 140 w 140"/>
                  <a:gd name="T7" fmla="*/ 70 h 140"/>
                  <a:gd name="T8" fmla="*/ 70 w 140"/>
                  <a:gd name="T9" fmla="*/ 140 h 140"/>
                  <a:gd name="T10" fmla="*/ 70 w 140"/>
                  <a:gd name="T11" fmla="*/ 12 h 140"/>
                  <a:gd name="T12" fmla="*/ 12 w 140"/>
                  <a:gd name="T13" fmla="*/ 70 h 140"/>
                  <a:gd name="T14" fmla="*/ 70 w 140"/>
                  <a:gd name="T15" fmla="*/ 128 h 140"/>
                  <a:gd name="T16" fmla="*/ 128 w 140"/>
                  <a:gd name="T17" fmla="*/ 70 h 140"/>
                  <a:gd name="T18" fmla="*/ 70 w 140"/>
                  <a:gd name="T19" fmla="*/ 1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140"/>
                    </a:moveTo>
                    <a:cubicBezTo>
                      <a:pt x="32" y="140"/>
                      <a:pt x="0" y="109"/>
                      <a:pt x="0" y="70"/>
                    </a:cubicBezTo>
                    <a:cubicBezTo>
                      <a:pt x="0" y="32"/>
                      <a:pt x="32" y="0"/>
                      <a:pt x="70" y="0"/>
                    </a:cubicBezTo>
                    <a:cubicBezTo>
                      <a:pt x="109" y="0"/>
                      <a:pt x="140" y="32"/>
                      <a:pt x="140" y="70"/>
                    </a:cubicBezTo>
                    <a:cubicBezTo>
                      <a:pt x="140" y="109"/>
                      <a:pt x="109" y="140"/>
                      <a:pt x="70" y="140"/>
                    </a:cubicBezTo>
                    <a:close/>
                    <a:moveTo>
                      <a:pt x="70" y="12"/>
                    </a:moveTo>
                    <a:cubicBezTo>
                      <a:pt x="38" y="12"/>
                      <a:pt x="12" y="38"/>
                      <a:pt x="12" y="70"/>
                    </a:cubicBezTo>
                    <a:cubicBezTo>
                      <a:pt x="12" y="102"/>
                      <a:pt x="38" y="128"/>
                      <a:pt x="70" y="128"/>
                    </a:cubicBezTo>
                    <a:cubicBezTo>
                      <a:pt x="102" y="128"/>
                      <a:pt x="128" y="102"/>
                      <a:pt x="128" y="70"/>
                    </a:cubicBezTo>
                    <a:cubicBezTo>
                      <a:pt x="128" y="38"/>
                      <a:pt x="102" y="12"/>
                      <a:pt x="7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2" name="Freeform 31"/>
              <p:cNvSpPr/>
              <p:nvPr/>
            </p:nvSpPr>
            <p:spPr bwMode="auto">
              <a:xfrm>
                <a:off x="94" y="40"/>
                <a:ext cx="63" cy="72"/>
              </a:xfrm>
              <a:custGeom>
                <a:avLst/>
                <a:gdLst>
                  <a:gd name="T0" fmla="*/ 37 w 43"/>
                  <a:gd name="T1" fmla="*/ 49 h 49"/>
                  <a:gd name="T2" fmla="*/ 6 w 43"/>
                  <a:gd name="T3" fmla="*/ 49 h 49"/>
                  <a:gd name="T4" fmla="*/ 0 w 43"/>
                  <a:gd name="T5" fmla="*/ 43 h 49"/>
                  <a:gd name="T6" fmla="*/ 0 w 43"/>
                  <a:gd name="T7" fmla="*/ 6 h 49"/>
                  <a:gd name="T8" fmla="*/ 6 w 43"/>
                  <a:gd name="T9" fmla="*/ 0 h 49"/>
                  <a:gd name="T10" fmla="*/ 12 w 43"/>
                  <a:gd name="T11" fmla="*/ 6 h 49"/>
                  <a:gd name="T12" fmla="*/ 12 w 43"/>
                  <a:gd name="T13" fmla="*/ 37 h 49"/>
                  <a:gd name="T14" fmla="*/ 37 w 43"/>
                  <a:gd name="T15" fmla="*/ 37 h 49"/>
                  <a:gd name="T16" fmla="*/ 43 w 43"/>
                  <a:gd name="T17" fmla="*/ 43 h 49"/>
                  <a:gd name="T18" fmla="*/ 37 w 43"/>
                  <a:gd name="T19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9">
                    <a:moveTo>
                      <a:pt x="37" y="49"/>
                    </a:moveTo>
                    <a:cubicBezTo>
                      <a:pt x="6" y="49"/>
                      <a:pt x="6" y="49"/>
                      <a:pt x="6" y="49"/>
                    </a:cubicBezTo>
                    <a:cubicBezTo>
                      <a:pt x="3" y="49"/>
                      <a:pt x="0" y="46"/>
                      <a:pt x="0" y="4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2" y="3"/>
                      <a:pt x="12" y="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40" y="37"/>
                      <a:pt x="43" y="40"/>
                      <a:pt x="43" y="43"/>
                    </a:cubicBezTo>
                    <a:cubicBezTo>
                      <a:pt x="43" y="46"/>
                      <a:pt x="40" y="49"/>
                      <a:pt x="3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1" name="Group 26"/>
            <p:cNvGrpSpPr/>
            <p:nvPr/>
          </p:nvGrpSpPr>
          <p:grpSpPr bwMode="auto">
            <a:xfrm>
              <a:off x="3611633" y="4143957"/>
              <a:ext cx="309557" cy="314043"/>
              <a:chOff x="0" y="0"/>
              <a:chExt cx="205" cy="208"/>
            </a:xfrm>
            <a:solidFill>
              <a:srgbClr val="00C0BB"/>
            </a:solidFill>
          </p:grpSpPr>
          <p:sp>
            <p:nvSpPr>
              <p:cNvPr id="39" name="Freeform 27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8"/>
              </a:xfrm>
              <a:custGeom>
                <a:avLst/>
                <a:gdLst>
                  <a:gd name="T0" fmla="*/ 136 w 140"/>
                  <a:gd name="T1" fmla="*/ 55 h 141"/>
                  <a:gd name="T2" fmla="*/ 122 w 140"/>
                  <a:gd name="T3" fmla="*/ 46 h 141"/>
                  <a:gd name="T4" fmla="*/ 127 w 140"/>
                  <a:gd name="T5" fmla="*/ 29 h 141"/>
                  <a:gd name="T6" fmla="*/ 106 w 140"/>
                  <a:gd name="T7" fmla="*/ 14 h 141"/>
                  <a:gd name="T8" fmla="*/ 90 w 140"/>
                  <a:gd name="T9" fmla="*/ 17 h 141"/>
                  <a:gd name="T10" fmla="*/ 81 w 140"/>
                  <a:gd name="T11" fmla="*/ 2 h 141"/>
                  <a:gd name="T12" fmla="*/ 55 w 140"/>
                  <a:gd name="T13" fmla="*/ 6 h 141"/>
                  <a:gd name="T14" fmla="*/ 46 w 140"/>
                  <a:gd name="T15" fmla="*/ 19 h 141"/>
                  <a:gd name="T16" fmla="*/ 29 w 140"/>
                  <a:gd name="T17" fmla="*/ 14 h 141"/>
                  <a:gd name="T18" fmla="*/ 13 w 140"/>
                  <a:gd name="T19" fmla="*/ 36 h 141"/>
                  <a:gd name="T20" fmla="*/ 16 w 140"/>
                  <a:gd name="T21" fmla="*/ 51 h 141"/>
                  <a:gd name="T22" fmla="*/ 1 w 140"/>
                  <a:gd name="T23" fmla="*/ 60 h 141"/>
                  <a:gd name="T24" fmla="*/ 1 w 140"/>
                  <a:gd name="T25" fmla="*/ 81 h 141"/>
                  <a:gd name="T26" fmla="*/ 16 w 140"/>
                  <a:gd name="T27" fmla="*/ 90 h 141"/>
                  <a:gd name="T28" fmla="*/ 13 w 140"/>
                  <a:gd name="T29" fmla="*/ 106 h 141"/>
                  <a:gd name="T30" fmla="*/ 29 w 140"/>
                  <a:gd name="T31" fmla="*/ 127 h 141"/>
                  <a:gd name="T32" fmla="*/ 46 w 140"/>
                  <a:gd name="T33" fmla="*/ 123 h 141"/>
                  <a:gd name="T34" fmla="*/ 55 w 140"/>
                  <a:gd name="T35" fmla="*/ 136 h 141"/>
                  <a:gd name="T36" fmla="*/ 70 w 140"/>
                  <a:gd name="T37" fmla="*/ 141 h 141"/>
                  <a:gd name="T38" fmla="*/ 86 w 140"/>
                  <a:gd name="T39" fmla="*/ 136 h 141"/>
                  <a:gd name="T40" fmla="*/ 95 w 140"/>
                  <a:gd name="T41" fmla="*/ 123 h 141"/>
                  <a:gd name="T42" fmla="*/ 112 w 140"/>
                  <a:gd name="T43" fmla="*/ 127 h 141"/>
                  <a:gd name="T44" fmla="*/ 127 w 140"/>
                  <a:gd name="T45" fmla="*/ 106 h 141"/>
                  <a:gd name="T46" fmla="*/ 125 w 140"/>
                  <a:gd name="T47" fmla="*/ 90 h 141"/>
                  <a:gd name="T48" fmla="*/ 139 w 140"/>
                  <a:gd name="T49" fmla="*/ 81 h 141"/>
                  <a:gd name="T50" fmla="*/ 139 w 140"/>
                  <a:gd name="T51" fmla="*/ 60 h 141"/>
                  <a:gd name="T52" fmla="*/ 118 w 140"/>
                  <a:gd name="T53" fmla="*/ 80 h 141"/>
                  <a:gd name="T54" fmla="*/ 110 w 140"/>
                  <a:gd name="T55" fmla="*/ 92 h 141"/>
                  <a:gd name="T56" fmla="*/ 115 w 140"/>
                  <a:gd name="T57" fmla="*/ 108 h 141"/>
                  <a:gd name="T58" fmla="*/ 98 w 140"/>
                  <a:gd name="T59" fmla="*/ 111 h 141"/>
                  <a:gd name="T60" fmla="*/ 83 w 140"/>
                  <a:gd name="T61" fmla="*/ 114 h 141"/>
                  <a:gd name="T62" fmla="*/ 76 w 140"/>
                  <a:gd name="T63" fmla="*/ 128 h 141"/>
                  <a:gd name="T64" fmla="*/ 61 w 140"/>
                  <a:gd name="T65" fmla="*/ 118 h 141"/>
                  <a:gd name="T66" fmla="*/ 49 w 140"/>
                  <a:gd name="T67" fmla="*/ 111 h 141"/>
                  <a:gd name="T68" fmla="*/ 33 w 140"/>
                  <a:gd name="T69" fmla="*/ 115 h 141"/>
                  <a:gd name="T70" fmla="*/ 31 w 140"/>
                  <a:gd name="T71" fmla="*/ 98 h 141"/>
                  <a:gd name="T72" fmla="*/ 27 w 140"/>
                  <a:gd name="T73" fmla="*/ 84 h 141"/>
                  <a:gd name="T74" fmla="*/ 13 w 140"/>
                  <a:gd name="T75" fmla="*/ 76 h 141"/>
                  <a:gd name="T76" fmla="*/ 13 w 140"/>
                  <a:gd name="T77" fmla="*/ 65 h 141"/>
                  <a:gd name="T78" fmla="*/ 27 w 140"/>
                  <a:gd name="T79" fmla="*/ 58 h 141"/>
                  <a:gd name="T80" fmla="*/ 31 w 140"/>
                  <a:gd name="T81" fmla="*/ 44 h 141"/>
                  <a:gd name="T82" fmla="*/ 33 w 140"/>
                  <a:gd name="T83" fmla="*/ 26 h 141"/>
                  <a:gd name="T84" fmla="*/ 49 w 140"/>
                  <a:gd name="T85" fmla="*/ 31 h 141"/>
                  <a:gd name="T86" fmla="*/ 61 w 140"/>
                  <a:gd name="T87" fmla="*/ 23 h 141"/>
                  <a:gd name="T88" fmla="*/ 76 w 140"/>
                  <a:gd name="T89" fmla="*/ 13 h 141"/>
                  <a:gd name="T90" fmla="*/ 83 w 140"/>
                  <a:gd name="T91" fmla="*/ 27 h 141"/>
                  <a:gd name="T92" fmla="*/ 98 w 140"/>
                  <a:gd name="T93" fmla="*/ 31 h 141"/>
                  <a:gd name="T94" fmla="*/ 115 w 140"/>
                  <a:gd name="T95" fmla="*/ 34 h 141"/>
                  <a:gd name="T96" fmla="*/ 110 w 140"/>
                  <a:gd name="T97" fmla="*/ 49 h 141"/>
                  <a:gd name="T98" fmla="*/ 118 w 140"/>
                  <a:gd name="T99" fmla="*/ 62 h 141"/>
                  <a:gd name="T100" fmla="*/ 128 w 140"/>
                  <a:gd name="T101" fmla="*/ 7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0" h="141">
                    <a:moveTo>
                      <a:pt x="139" y="60"/>
                    </a:moveTo>
                    <a:cubicBezTo>
                      <a:pt x="139" y="58"/>
                      <a:pt x="138" y="56"/>
                      <a:pt x="136" y="55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4" y="50"/>
                      <a:pt x="123" y="48"/>
                      <a:pt x="122" y="4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8" y="34"/>
                      <a:pt x="128" y="31"/>
                      <a:pt x="127" y="29"/>
                    </a:cubicBezTo>
                    <a:cubicBezTo>
                      <a:pt x="123" y="24"/>
                      <a:pt x="117" y="19"/>
                      <a:pt x="112" y="14"/>
                    </a:cubicBezTo>
                    <a:cubicBezTo>
                      <a:pt x="110" y="13"/>
                      <a:pt x="108" y="13"/>
                      <a:pt x="106" y="14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3" y="18"/>
                      <a:pt x="91" y="17"/>
                      <a:pt x="90" y="1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4"/>
                      <a:pt x="83" y="2"/>
                      <a:pt x="81" y="2"/>
                    </a:cubicBezTo>
                    <a:cubicBezTo>
                      <a:pt x="73" y="0"/>
                      <a:pt x="67" y="0"/>
                      <a:pt x="60" y="2"/>
                    </a:cubicBezTo>
                    <a:cubicBezTo>
                      <a:pt x="58" y="2"/>
                      <a:pt x="56" y="4"/>
                      <a:pt x="55" y="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49" y="17"/>
                      <a:pt x="47" y="18"/>
                      <a:pt x="46" y="19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3" y="13"/>
                      <a:pt x="31" y="13"/>
                      <a:pt x="29" y="14"/>
                    </a:cubicBezTo>
                    <a:cubicBezTo>
                      <a:pt x="23" y="19"/>
                      <a:pt x="18" y="24"/>
                      <a:pt x="14" y="29"/>
                    </a:cubicBezTo>
                    <a:cubicBezTo>
                      <a:pt x="13" y="31"/>
                      <a:pt x="12" y="34"/>
                      <a:pt x="13" y="3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8"/>
                      <a:pt x="17" y="50"/>
                      <a:pt x="16" y="51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3" y="56"/>
                      <a:pt x="2" y="58"/>
                      <a:pt x="1" y="60"/>
                    </a:cubicBezTo>
                    <a:cubicBezTo>
                      <a:pt x="1" y="64"/>
                      <a:pt x="0" y="67"/>
                      <a:pt x="0" y="71"/>
                    </a:cubicBezTo>
                    <a:cubicBezTo>
                      <a:pt x="0" y="74"/>
                      <a:pt x="1" y="77"/>
                      <a:pt x="1" y="81"/>
                    </a:cubicBezTo>
                    <a:cubicBezTo>
                      <a:pt x="2" y="84"/>
                      <a:pt x="3" y="85"/>
                      <a:pt x="5" y="86"/>
                    </a:cubicBezTo>
                    <a:cubicBezTo>
                      <a:pt x="16" y="90"/>
                      <a:pt x="16" y="90"/>
                      <a:pt x="16" y="90"/>
                    </a:cubicBezTo>
                    <a:cubicBezTo>
                      <a:pt x="17" y="92"/>
                      <a:pt x="18" y="94"/>
                      <a:pt x="18" y="95"/>
                    </a:cubicBezTo>
                    <a:cubicBezTo>
                      <a:pt x="13" y="106"/>
                      <a:pt x="13" y="106"/>
                      <a:pt x="13" y="106"/>
                    </a:cubicBezTo>
                    <a:cubicBezTo>
                      <a:pt x="12" y="108"/>
                      <a:pt x="13" y="110"/>
                      <a:pt x="14" y="112"/>
                    </a:cubicBezTo>
                    <a:cubicBezTo>
                      <a:pt x="18" y="118"/>
                      <a:pt x="23" y="123"/>
                      <a:pt x="29" y="127"/>
                    </a:cubicBezTo>
                    <a:cubicBezTo>
                      <a:pt x="31" y="128"/>
                      <a:pt x="33" y="129"/>
                      <a:pt x="35" y="128"/>
                    </a:cubicBezTo>
                    <a:cubicBezTo>
                      <a:pt x="46" y="123"/>
                      <a:pt x="46" y="123"/>
                      <a:pt x="46" y="123"/>
                    </a:cubicBezTo>
                    <a:cubicBezTo>
                      <a:pt x="47" y="124"/>
                      <a:pt x="49" y="124"/>
                      <a:pt x="51" y="125"/>
                    </a:cubicBezTo>
                    <a:cubicBezTo>
                      <a:pt x="55" y="136"/>
                      <a:pt x="55" y="136"/>
                      <a:pt x="55" y="136"/>
                    </a:cubicBezTo>
                    <a:cubicBezTo>
                      <a:pt x="56" y="138"/>
                      <a:pt x="58" y="140"/>
                      <a:pt x="60" y="140"/>
                    </a:cubicBezTo>
                    <a:cubicBezTo>
                      <a:pt x="64" y="140"/>
                      <a:pt x="67" y="141"/>
                      <a:pt x="70" y="141"/>
                    </a:cubicBezTo>
                    <a:cubicBezTo>
                      <a:pt x="74" y="141"/>
                      <a:pt x="77" y="140"/>
                      <a:pt x="81" y="140"/>
                    </a:cubicBezTo>
                    <a:cubicBezTo>
                      <a:pt x="83" y="140"/>
                      <a:pt x="85" y="138"/>
                      <a:pt x="86" y="136"/>
                    </a:cubicBezTo>
                    <a:cubicBezTo>
                      <a:pt x="90" y="125"/>
                      <a:pt x="90" y="125"/>
                      <a:pt x="90" y="125"/>
                    </a:cubicBezTo>
                    <a:cubicBezTo>
                      <a:pt x="91" y="124"/>
                      <a:pt x="93" y="124"/>
                      <a:pt x="95" y="123"/>
                    </a:cubicBezTo>
                    <a:cubicBezTo>
                      <a:pt x="106" y="128"/>
                      <a:pt x="106" y="128"/>
                      <a:pt x="106" y="128"/>
                    </a:cubicBezTo>
                    <a:cubicBezTo>
                      <a:pt x="108" y="129"/>
                      <a:pt x="110" y="128"/>
                      <a:pt x="112" y="127"/>
                    </a:cubicBezTo>
                    <a:cubicBezTo>
                      <a:pt x="117" y="123"/>
                      <a:pt x="123" y="118"/>
                      <a:pt x="127" y="112"/>
                    </a:cubicBezTo>
                    <a:cubicBezTo>
                      <a:pt x="128" y="110"/>
                      <a:pt x="128" y="108"/>
                      <a:pt x="127" y="106"/>
                    </a:cubicBezTo>
                    <a:cubicBezTo>
                      <a:pt x="122" y="95"/>
                      <a:pt x="122" y="95"/>
                      <a:pt x="122" y="95"/>
                    </a:cubicBezTo>
                    <a:cubicBezTo>
                      <a:pt x="123" y="94"/>
                      <a:pt x="124" y="92"/>
                      <a:pt x="125" y="90"/>
                    </a:cubicBezTo>
                    <a:cubicBezTo>
                      <a:pt x="136" y="86"/>
                      <a:pt x="136" y="86"/>
                      <a:pt x="136" y="86"/>
                    </a:cubicBezTo>
                    <a:cubicBezTo>
                      <a:pt x="138" y="85"/>
                      <a:pt x="139" y="84"/>
                      <a:pt x="139" y="81"/>
                    </a:cubicBezTo>
                    <a:cubicBezTo>
                      <a:pt x="140" y="77"/>
                      <a:pt x="140" y="74"/>
                      <a:pt x="140" y="71"/>
                    </a:cubicBezTo>
                    <a:cubicBezTo>
                      <a:pt x="140" y="67"/>
                      <a:pt x="140" y="64"/>
                      <a:pt x="139" y="60"/>
                    </a:cubicBezTo>
                    <a:close/>
                    <a:moveTo>
                      <a:pt x="128" y="76"/>
                    </a:moveTo>
                    <a:cubicBezTo>
                      <a:pt x="118" y="80"/>
                      <a:pt x="118" y="80"/>
                      <a:pt x="118" y="80"/>
                    </a:cubicBezTo>
                    <a:cubicBezTo>
                      <a:pt x="116" y="80"/>
                      <a:pt x="115" y="82"/>
                      <a:pt x="114" y="84"/>
                    </a:cubicBezTo>
                    <a:cubicBezTo>
                      <a:pt x="113" y="87"/>
                      <a:pt x="112" y="90"/>
                      <a:pt x="110" y="92"/>
                    </a:cubicBezTo>
                    <a:cubicBezTo>
                      <a:pt x="109" y="94"/>
                      <a:pt x="109" y="96"/>
                      <a:pt x="110" y="98"/>
                    </a:cubicBezTo>
                    <a:cubicBezTo>
                      <a:pt x="115" y="108"/>
                      <a:pt x="115" y="108"/>
                      <a:pt x="115" y="108"/>
                    </a:cubicBezTo>
                    <a:cubicBezTo>
                      <a:pt x="113" y="111"/>
                      <a:pt x="110" y="113"/>
                      <a:pt x="107" y="115"/>
                    </a:cubicBezTo>
                    <a:cubicBezTo>
                      <a:pt x="98" y="111"/>
                      <a:pt x="98" y="111"/>
                      <a:pt x="98" y="111"/>
                    </a:cubicBezTo>
                    <a:cubicBezTo>
                      <a:pt x="96" y="110"/>
                      <a:pt x="94" y="110"/>
                      <a:pt x="92" y="111"/>
                    </a:cubicBezTo>
                    <a:cubicBezTo>
                      <a:pt x="89" y="112"/>
                      <a:pt x="86" y="113"/>
                      <a:pt x="83" y="114"/>
                    </a:cubicBezTo>
                    <a:cubicBezTo>
                      <a:pt x="81" y="115"/>
                      <a:pt x="80" y="116"/>
                      <a:pt x="79" y="118"/>
                    </a:cubicBezTo>
                    <a:cubicBezTo>
                      <a:pt x="76" y="128"/>
                      <a:pt x="76" y="128"/>
                      <a:pt x="76" y="128"/>
                    </a:cubicBezTo>
                    <a:cubicBezTo>
                      <a:pt x="72" y="129"/>
                      <a:pt x="69" y="129"/>
                      <a:pt x="65" y="128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6"/>
                      <a:pt x="59" y="115"/>
                      <a:pt x="57" y="114"/>
                    </a:cubicBezTo>
                    <a:cubicBezTo>
                      <a:pt x="54" y="113"/>
                      <a:pt x="51" y="112"/>
                      <a:pt x="49" y="111"/>
                    </a:cubicBezTo>
                    <a:cubicBezTo>
                      <a:pt x="47" y="110"/>
                      <a:pt x="45" y="110"/>
                      <a:pt x="43" y="111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8" y="111"/>
                      <a:pt x="26" y="108"/>
                    </a:cubicBezTo>
                    <a:cubicBezTo>
                      <a:pt x="31" y="98"/>
                      <a:pt x="31" y="98"/>
                      <a:pt x="31" y="98"/>
                    </a:cubicBezTo>
                    <a:cubicBezTo>
                      <a:pt x="31" y="96"/>
                      <a:pt x="31" y="94"/>
                      <a:pt x="30" y="92"/>
                    </a:cubicBezTo>
                    <a:cubicBezTo>
                      <a:pt x="29" y="90"/>
                      <a:pt x="28" y="87"/>
                      <a:pt x="27" y="84"/>
                    </a:cubicBezTo>
                    <a:cubicBezTo>
                      <a:pt x="26" y="82"/>
                      <a:pt x="25" y="80"/>
                      <a:pt x="23" y="80"/>
                    </a:cubicBezTo>
                    <a:cubicBezTo>
                      <a:pt x="13" y="76"/>
                      <a:pt x="13" y="76"/>
                      <a:pt x="13" y="76"/>
                    </a:cubicBezTo>
                    <a:cubicBezTo>
                      <a:pt x="12" y="74"/>
                      <a:pt x="12" y="72"/>
                      <a:pt x="12" y="71"/>
                    </a:cubicBezTo>
                    <a:cubicBezTo>
                      <a:pt x="12" y="69"/>
                      <a:pt x="12" y="67"/>
                      <a:pt x="13" y="65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5" y="61"/>
                      <a:pt x="26" y="60"/>
                      <a:pt x="27" y="58"/>
                    </a:cubicBezTo>
                    <a:cubicBezTo>
                      <a:pt x="28" y="55"/>
                      <a:pt x="29" y="52"/>
                      <a:pt x="30" y="49"/>
                    </a:cubicBezTo>
                    <a:cubicBezTo>
                      <a:pt x="31" y="47"/>
                      <a:pt x="31" y="45"/>
                      <a:pt x="31" y="4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8" y="31"/>
                      <a:pt x="31" y="28"/>
                      <a:pt x="33" y="26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5" y="32"/>
                      <a:pt x="47" y="32"/>
                      <a:pt x="49" y="31"/>
                    </a:cubicBezTo>
                    <a:cubicBezTo>
                      <a:pt x="51" y="29"/>
                      <a:pt x="54" y="28"/>
                      <a:pt x="57" y="27"/>
                    </a:cubicBezTo>
                    <a:cubicBezTo>
                      <a:pt x="59" y="27"/>
                      <a:pt x="61" y="25"/>
                      <a:pt x="61" y="2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9" y="13"/>
                      <a:pt x="72" y="13"/>
                      <a:pt x="76" y="13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80" y="25"/>
                      <a:pt x="81" y="27"/>
                      <a:pt x="83" y="27"/>
                    </a:cubicBezTo>
                    <a:cubicBezTo>
                      <a:pt x="86" y="28"/>
                      <a:pt x="89" y="29"/>
                      <a:pt x="92" y="31"/>
                    </a:cubicBezTo>
                    <a:cubicBezTo>
                      <a:pt x="94" y="32"/>
                      <a:pt x="96" y="32"/>
                      <a:pt x="98" y="31"/>
                    </a:cubicBezTo>
                    <a:cubicBezTo>
                      <a:pt x="107" y="26"/>
                      <a:pt x="107" y="26"/>
                      <a:pt x="107" y="26"/>
                    </a:cubicBezTo>
                    <a:cubicBezTo>
                      <a:pt x="110" y="28"/>
                      <a:pt x="113" y="31"/>
                      <a:pt x="115" y="3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09" y="45"/>
                      <a:pt x="109" y="47"/>
                      <a:pt x="110" y="49"/>
                    </a:cubicBezTo>
                    <a:cubicBezTo>
                      <a:pt x="112" y="52"/>
                      <a:pt x="113" y="55"/>
                      <a:pt x="114" y="58"/>
                    </a:cubicBezTo>
                    <a:cubicBezTo>
                      <a:pt x="115" y="60"/>
                      <a:pt x="116" y="61"/>
                      <a:pt x="118" y="62"/>
                    </a:cubicBezTo>
                    <a:cubicBezTo>
                      <a:pt x="128" y="65"/>
                      <a:pt x="128" y="65"/>
                      <a:pt x="128" y="65"/>
                    </a:cubicBezTo>
                    <a:cubicBezTo>
                      <a:pt x="128" y="67"/>
                      <a:pt x="128" y="69"/>
                      <a:pt x="128" y="71"/>
                    </a:cubicBezTo>
                    <a:cubicBezTo>
                      <a:pt x="128" y="72"/>
                      <a:pt x="128" y="74"/>
                      <a:pt x="128" y="76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0" name="Freeform 28"/>
              <p:cNvSpPr>
                <a:spLocks noEditPoints="1"/>
              </p:cNvSpPr>
              <p:nvPr/>
            </p:nvSpPr>
            <p:spPr bwMode="auto">
              <a:xfrm>
                <a:off x="63" y="62"/>
                <a:ext cx="81" cy="81"/>
              </a:xfrm>
              <a:custGeom>
                <a:avLst/>
                <a:gdLst>
                  <a:gd name="T0" fmla="*/ 27 w 55"/>
                  <a:gd name="T1" fmla="*/ 0 h 55"/>
                  <a:gd name="T2" fmla="*/ 0 w 55"/>
                  <a:gd name="T3" fmla="*/ 27 h 55"/>
                  <a:gd name="T4" fmla="*/ 27 w 55"/>
                  <a:gd name="T5" fmla="*/ 55 h 55"/>
                  <a:gd name="T6" fmla="*/ 55 w 55"/>
                  <a:gd name="T7" fmla="*/ 27 h 55"/>
                  <a:gd name="T8" fmla="*/ 27 w 55"/>
                  <a:gd name="T9" fmla="*/ 0 h 55"/>
                  <a:gd name="T10" fmla="*/ 27 w 55"/>
                  <a:gd name="T11" fmla="*/ 43 h 55"/>
                  <a:gd name="T12" fmla="*/ 12 w 55"/>
                  <a:gd name="T13" fmla="*/ 27 h 55"/>
                  <a:gd name="T14" fmla="*/ 27 w 55"/>
                  <a:gd name="T15" fmla="*/ 12 h 55"/>
                  <a:gd name="T16" fmla="*/ 43 w 55"/>
                  <a:gd name="T17" fmla="*/ 27 h 55"/>
                  <a:gd name="T18" fmla="*/ 27 w 55"/>
                  <a:gd name="T19" fmla="*/ 4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55">
                    <a:moveTo>
                      <a:pt x="27" y="0"/>
                    </a:moveTo>
                    <a:cubicBezTo>
                      <a:pt x="12" y="0"/>
                      <a:pt x="0" y="12"/>
                      <a:pt x="0" y="27"/>
                    </a:cubicBezTo>
                    <a:cubicBezTo>
                      <a:pt x="0" y="43"/>
                      <a:pt x="12" y="55"/>
                      <a:pt x="27" y="55"/>
                    </a:cubicBezTo>
                    <a:cubicBezTo>
                      <a:pt x="43" y="55"/>
                      <a:pt x="55" y="43"/>
                      <a:pt x="55" y="27"/>
                    </a:cubicBezTo>
                    <a:cubicBezTo>
                      <a:pt x="55" y="12"/>
                      <a:pt x="43" y="0"/>
                      <a:pt x="27" y="0"/>
                    </a:cubicBezTo>
                    <a:close/>
                    <a:moveTo>
                      <a:pt x="27" y="43"/>
                    </a:moveTo>
                    <a:cubicBezTo>
                      <a:pt x="19" y="43"/>
                      <a:pt x="12" y="36"/>
                      <a:pt x="12" y="27"/>
                    </a:cubicBezTo>
                    <a:cubicBezTo>
                      <a:pt x="12" y="19"/>
                      <a:pt x="19" y="12"/>
                      <a:pt x="27" y="12"/>
                    </a:cubicBezTo>
                    <a:cubicBezTo>
                      <a:pt x="36" y="12"/>
                      <a:pt x="43" y="19"/>
                      <a:pt x="43" y="27"/>
                    </a:cubicBezTo>
                    <a:cubicBezTo>
                      <a:pt x="43" y="36"/>
                      <a:pt x="36" y="43"/>
                      <a:pt x="27" y="43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2" name="Group 18"/>
            <p:cNvGrpSpPr/>
            <p:nvPr/>
          </p:nvGrpSpPr>
          <p:grpSpPr bwMode="auto">
            <a:xfrm>
              <a:off x="3014044" y="4097960"/>
              <a:ext cx="309557" cy="309557"/>
              <a:chOff x="0" y="0"/>
              <a:chExt cx="205" cy="206"/>
            </a:xfrm>
            <a:solidFill>
              <a:srgbClr val="595959"/>
            </a:solidFill>
          </p:grpSpPr>
          <p:sp>
            <p:nvSpPr>
              <p:cNvPr id="35" name="Freeform 19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70 w 140"/>
                  <a:gd name="T1" fmla="*/ 0 h 140"/>
                  <a:gd name="T2" fmla="*/ 0 w 140"/>
                  <a:gd name="T3" fmla="*/ 70 h 140"/>
                  <a:gd name="T4" fmla="*/ 70 w 140"/>
                  <a:gd name="T5" fmla="*/ 140 h 140"/>
                  <a:gd name="T6" fmla="*/ 140 w 140"/>
                  <a:gd name="T7" fmla="*/ 70 h 140"/>
                  <a:gd name="T8" fmla="*/ 70 w 140"/>
                  <a:gd name="T9" fmla="*/ 0 h 140"/>
                  <a:gd name="T10" fmla="*/ 70 w 140"/>
                  <a:gd name="T11" fmla="*/ 128 h 140"/>
                  <a:gd name="T12" fmla="*/ 12 w 140"/>
                  <a:gd name="T13" fmla="*/ 70 h 140"/>
                  <a:gd name="T14" fmla="*/ 70 w 140"/>
                  <a:gd name="T15" fmla="*/ 12 h 140"/>
                  <a:gd name="T16" fmla="*/ 128 w 140"/>
                  <a:gd name="T17" fmla="*/ 70 h 140"/>
                  <a:gd name="T18" fmla="*/ 70 w 140"/>
                  <a:gd name="T19" fmla="*/ 12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0"/>
                    </a:moveTo>
                    <a:cubicBezTo>
                      <a:pt x="32" y="0"/>
                      <a:pt x="0" y="32"/>
                      <a:pt x="0" y="70"/>
                    </a:cubicBezTo>
                    <a:cubicBezTo>
                      <a:pt x="0" y="109"/>
                      <a:pt x="32" y="140"/>
                      <a:pt x="70" y="140"/>
                    </a:cubicBezTo>
                    <a:cubicBezTo>
                      <a:pt x="109" y="140"/>
                      <a:pt x="140" y="109"/>
                      <a:pt x="140" y="70"/>
                    </a:cubicBezTo>
                    <a:cubicBezTo>
                      <a:pt x="140" y="32"/>
                      <a:pt x="109" y="0"/>
                      <a:pt x="70" y="0"/>
                    </a:cubicBezTo>
                    <a:close/>
                    <a:moveTo>
                      <a:pt x="70" y="128"/>
                    </a:moveTo>
                    <a:cubicBezTo>
                      <a:pt x="38" y="128"/>
                      <a:pt x="12" y="102"/>
                      <a:pt x="12" y="70"/>
                    </a:cubicBezTo>
                    <a:cubicBezTo>
                      <a:pt x="12" y="38"/>
                      <a:pt x="38" y="12"/>
                      <a:pt x="70" y="12"/>
                    </a:cubicBezTo>
                    <a:cubicBezTo>
                      <a:pt x="102" y="12"/>
                      <a:pt x="128" y="38"/>
                      <a:pt x="128" y="70"/>
                    </a:cubicBezTo>
                    <a:cubicBezTo>
                      <a:pt x="128" y="102"/>
                      <a:pt x="102" y="128"/>
                      <a:pt x="70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6" name="Freeform 20"/>
              <p:cNvSpPr/>
              <p:nvPr/>
            </p:nvSpPr>
            <p:spPr bwMode="auto">
              <a:xfrm>
                <a:off x="60" y="60"/>
                <a:ext cx="87" cy="86"/>
              </a:xfrm>
              <a:custGeom>
                <a:avLst/>
                <a:gdLst>
                  <a:gd name="T0" fmla="*/ 56 w 59"/>
                  <a:gd name="T1" fmla="*/ 2 h 58"/>
                  <a:gd name="T2" fmla="*/ 48 w 59"/>
                  <a:gd name="T3" fmla="*/ 2 h 58"/>
                  <a:gd name="T4" fmla="*/ 29 w 59"/>
                  <a:gd name="T5" fmla="*/ 21 h 58"/>
                  <a:gd name="T6" fmla="*/ 11 w 59"/>
                  <a:gd name="T7" fmla="*/ 2 h 58"/>
                  <a:gd name="T8" fmla="*/ 2 w 59"/>
                  <a:gd name="T9" fmla="*/ 2 h 58"/>
                  <a:gd name="T10" fmla="*/ 2 w 59"/>
                  <a:gd name="T11" fmla="*/ 11 h 58"/>
                  <a:gd name="T12" fmla="*/ 21 w 59"/>
                  <a:gd name="T13" fmla="*/ 29 h 58"/>
                  <a:gd name="T14" fmla="*/ 2 w 59"/>
                  <a:gd name="T15" fmla="*/ 48 h 58"/>
                  <a:gd name="T16" fmla="*/ 2 w 59"/>
                  <a:gd name="T17" fmla="*/ 56 h 58"/>
                  <a:gd name="T18" fmla="*/ 7 w 59"/>
                  <a:gd name="T19" fmla="*/ 58 h 58"/>
                  <a:gd name="T20" fmla="*/ 11 w 59"/>
                  <a:gd name="T21" fmla="*/ 56 h 58"/>
                  <a:gd name="T22" fmla="*/ 29 w 59"/>
                  <a:gd name="T23" fmla="*/ 38 h 58"/>
                  <a:gd name="T24" fmla="*/ 48 w 59"/>
                  <a:gd name="T25" fmla="*/ 56 h 58"/>
                  <a:gd name="T26" fmla="*/ 52 w 59"/>
                  <a:gd name="T27" fmla="*/ 58 h 58"/>
                  <a:gd name="T28" fmla="*/ 56 w 59"/>
                  <a:gd name="T29" fmla="*/ 56 h 58"/>
                  <a:gd name="T30" fmla="*/ 56 w 59"/>
                  <a:gd name="T31" fmla="*/ 48 h 58"/>
                  <a:gd name="T32" fmla="*/ 38 w 59"/>
                  <a:gd name="T33" fmla="*/ 29 h 58"/>
                  <a:gd name="T34" fmla="*/ 56 w 59"/>
                  <a:gd name="T35" fmla="*/ 11 h 58"/>
                  <a:gd name="T36" fmla="*/ 56 w 59"/>
                  <a:gd name="T37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" h="58">
                    <a:moveTo>
                      <a:pt x="56" y="2"/>
                    </a:moveTo>
                    <a:cubicBezTo>
                      <a:pt x="54" y="0"/>
                      <a:pt x="50" y="0"/>
                      <a:pt x="48" y="2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0"/>
                      <a:pt x="5" y="0"/>
                      <a:pt x="2" y="2"/>
                    </a:cubicBezTo>
                    <a:cubicBezTo>
                      <a:pt x="0" y="5"/>
                      <a:pt x="0" y="8"/>
                      <a:pt x="2" y="11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0" y="50"/>
                      <a:pt x="0" y="54"/>
                      <a:pt x="2" y="56"/>
                    </a:cubicBezTo>
                    <a:cubicBezTo>
                      <a:pt x="3" y="58"/>
                      <a:pt x="5" y="58"/>
                      <a:pt x="7" y="58"/>
                    </a:cubicBezTo>
                    <a:cubicBezTo>
                      <a:pt x="8" y="58"/>
                      <a:pt x="10" y="58"/>
                      <a:pt x="11" y="56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8"/>
                      <a:pt x="51" y="58"/>
                      <a:pt x="52" y="58"/>
                    </a:cubicBezTo>
                    <a:cubicBezTo>
                      <a:pt x="54" y="58"/>
                      <a:pt x="55" y="58"/>
                      <a:pt x="56" y="56"/>
                    </a:cubicBezTo>
                    <a:cubicBezTo>
                      <a:pt x="59" y="54"/>
                      <a:pt x="59" y="50"/>
                      <a:pt x="56" y="4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9" y="8"/>
                      <a:pt x="59" y="5"/>
                      <a:pt x="5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7" name="Freeform 21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70 w 140"/>
                  <a:gd name="T1" fmla="*/ 0 h 140"/>
                  <a:gd name="T2" fmla="*/ 0 w 140"/>
                  <a:gd name="T3" fmla="*/ 70 h 140"/>
                  <a:gd name="T4" fmla="*/ 70 w 140"/>
                  <a:gd name="T5" fmla="*/ 140 h 140"/>
                  <a:gd name="T6" fmla="*/ 140 w 140"/>
                  <a:gd name="T7" fmla="*/ 70 h 140"/>
                  <a:gd name="T8" fmla="*/ 70 w 140"/>
                  <a:gd name="T9" fmla="*/ 0 h 140"/>
                  <a:gd name="T10" fmla="*/ 70 w 140"/>
                  <a:gd name="T11" fmla="*/ 128 h 140"/>
                  <a:gd name="T12" fmla="*/ 12 w 140"/>
                  <a:gd name="T13" fmla="*/ 70 h 140"/>
                  <a:gd name="T14" fmla="*/ 70 w 140"/>
                  <a:gd name="T15" fmla="*/ 12 h 140"/>
                  <a:gd name="T16" fmla="*/ 128 w 140"/>
                  <a:gd name="T17" fmla="*/ 70 h 140"/>
                  <a:gd name="T18" fmla="*/ 70 w 140"/>
                  <a:gd name="T19" fmla="*/ 12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0"/>
                    </a:moveTo>
                    <a:cubicBezTo>
                      <a:pt x="32" y="0"/>
                      <a:pt x="0" y="32"/>
                      <a:pt x="0" y="70"/>
                    </a:cubicBezTo>
                    <a:cubicBezTo>
                      <a:pt x="0" y="109"/>
                      <a:pt x="32" y="140"/>
                      <a:pt x="70" y="140"/>
                    </a:cubicBezTo>
                    <a:cubicBezTo>
                      <a:pt x="109" y="140"/>
                      <a:pt x="140" y="109"/>
                      <a:pt x="140" y="70"/>
                    </a:cubicBezTo>
                    <a:cubicBezTo>
                      <a:pt x="140" y="32"/>
                      <a:pt x="109" y="0"/>
                      <a:pt x="70" y="0"/>
                    </a:cubicBezTo>
                    <a:close/>
                    <a:moveTo>
                      <a:pt x="70" y="128"/>
                    </a:moveTo>
                    <a:cubicBezTo>
                      <a:pt x="38" y="128"/>
                      <a:pt x="12" y="102"/>
                      <a:pt x="12" y="70"/>
                    </a:cubicBezTo>
                    <a:cubicBezTo>
                      <a:pt x="12" y="38"/>
                      <a:pt x="38" y="12"/>
                      <a:pt x="70" y="12"/>
                    </a:cubicBezTo>
                    <a:cubicBezTo>
                      <a:pt x="102" y="12"/>
                      <a:pt x="128" y="38"/>
                      <a:pt x="128" y="70"/>
                    </a:cubicBezTo>
                    <a:cubicBezTo>
                      <a:pt x="128" y="102"/>
                      <a:pt x="102" y="128"/>
                      <a:pt x="70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60" y="60"/>
                <a:ext cx="87" cy="86"/>
              </a:xfrm>
              <a:custGeom>
                <a:avLst/>
                <a:gdLst>
                  <a:gd name="T0" fmla="*/ 56 w 59"/>
                  <a:gd name="T1" fmla="*/ 2 h 58"/>
                  <a:gd name="T2" fmla="*/ 48 w 59"/>
                  <a:gd name="T3" fmla="*/ 2 h 58"/>
                  <a:gd name="T4" fmla="*/ 29 w 59"/>
                  <a:gd name="T5" fmla="*/ 21 h 58"/>
                  <a:gd name="T6" fmla="*/ 11 w 59"/>
                  <a:gd name="T7" fmla="*/ 2 h 58"/>
                  <a:gd name="T8" fmla="*/ 2 w 59"/>
                  <a:gd name="T9" fmla="*/ 2 h 58"/>
                  <a:gd name="T10" fmla="*/ 2 w 59"/>
                  <a:gd name="T11" fmla="*/ 11 h 58"/>
                  <a:gd name="T12" fmla="*/ 21 w 59"/>
                  <a:gd name="T13" fmla="*/ 29 h 58"/>
                  <a:gd name="T14" fmla="*/ 2 w 59"/>
                  <a:gd name="T15" fmla="*/ 48 h 58"/>
                  <a:gd name="T16" fmla="*/ 2 w 59"/>
                  <a:gd name="T17" fmla="*/ 56 h 58"/>
                  <a:gd name="T18" fmla="*/ 7 w 59"/>
                  <a:gd name="T19" fmla="*/ 58 h 58"/>
                  <a:gd name="T20" fmla="*/ 11 w 59"/>
                  <a:gd name="T21" fmla="*/ 56 h 58"/>
                  <a:gd name="T22" fmla="*/ 29 w 59"/>
                  <a:gd name="T23" fmla="*/ 38 h 58"/>
                  <a:gd name="T24" fmla="*/ 48 w 59"/>
                  <a:gd name="T25" fmla="*/ 56 h 58"/>
                  <a:gd name="T26" fmla="*/ 52 w 59"/>
                  <a:gd name="T27" fmla="*/ 58 h 58"/>
                  <a:gd name="T28" fmla="*/ 56 w 59"/>
                  <a:gd name="T29" fmla="*/ 56 h 58"/>
                  <a:gd name="T30" fmla="*/ 56 w 59"/>
                  <a:gd name="T31" fmla="*/ 48 h 58"/>
                  <a:gd name="T32" fmla="*/ 38 w 59"/>
                  <a:gd name="T33" fmla="*/ 29 h 58"/>
                  <a:gd name="T34" fmla="*/ 56 w 59"/>
                  <a:gd name="T35" fmla="*/ 11 h 58"/>
                  <a:gd name="T36" fmla="*/ 56 w 59"/>
                  <a:gd name="T37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" h="58">
                    <a:moveTo>
                      <a:pt x="56" y="2"/>
                    </a:moveTo>
                    <a:cubicBezTo>
                      <a:pt x="54" y="0"/>
                      <a:pt x="50" y="0"/>
                      <a:pt x="48" y="2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0"/>
                      <a:pt x="5" y="0"/>
                      <a:pt x="2" y="2"/>
                    </a:cubicBezTo>
                    <a:cubicBezTo>
                      <a:pt x="0" y="5"/>
                      <a:pt x="0" y="8"/>
                      <a:pt x="2" y="11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0" y="50"/>
                      <a:pt x="0" y="54"/>
                      <a:pt x="2" y="56"/>
                    </a:cubicBezTo>
                    <a:cubicBezTo>
                      <a:pt x="3" y="58"/>
                      <a:pt x="5" y="58"/>
                      <a:pt x="7" y="58"/>
                    </a:cubicBezTo>
                    <a:cubicBezTo>
                      <a:pt x="8" y="58"/>
                      <a:pt x="10" y="58"/>
                      <a:pt x="11" y="56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8"/>
                      <a:pt x="51" y="58"/>
                      <a:pt x="52" y="58"/>
                    </a:cubicBezTo>
                    <a:cubicBezTo>
                      <a:pt x="54" y="58"/>
                      <a:pt x="55" y="58"/>
                      <a:pt x="56" y="56"/>
                    </a:cubicBezTo>
                    <a:cubicBezTo>
                      <a:pt x="59" y="54"/>
                      <a:pt x="59" y="50"/>
                      <a:pt x="56" y="4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9" y="8"/>
                      <a:pt x="59" y="5"/>
                      <a:pt x="5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sp>
          <p:nvSpPr>
            <p:cNvPr id="33" name="文本框 110"/>
            <p:cNvSpPr txBox="1"/>
            <p:nvPr/>
          </p:nvSpPr>
          <p:spPr>
            <a:xfrm>
              <a:off x="2257818" y="4549409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04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34" name="文本框 111"/>
            <p:cNvSpPr txBox="1"/>
            <p:nvPr/>
          </p:nvSpPr>
          <p:spPr>
            <a:xfrm>
              <a:off x="4039197" y="4530008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45" name="Rectangle 53"/>
          <p:cNvSpPr/>
          <p:nvPr>
            <p:custDataLst>
              <p:tags r:id="rId15"/>
            </p:custDataLst>
          </p:nvPr>
        </p:nvSpPr>
        <p:spPr>
          <a:xfrm>
            <a:off x="6397159" y="1687088"/>
            <a:ext cx="3894228" cy="7308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zh-CN" altLang="en-US" sz="1600" b="1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数据规模大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：使用了</a:t>
            </a:r>
            <a:r>
              <a:rPr lang="en-US" altLang="zh-CN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10 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年的历史数据，共</a:t>
            </a:r>
            <a:r>
              <a:rPr lang="en-US" altLang="zh-CN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33002 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场比赛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6" name="Rectangle 53"/>
          <p:cNvSpPr/>
          <p:nvPr>
            <p:custDataLst>
              <p:tags r:id="rId16"/>
            </p:custDataLst>
          </p:nvPr>
        </p:nvSpPr>
        <p:spPr>
          <a:xfrm>
            <a:off x="6416108" y="2820060"/>
            <a:ext cx="3894228" cy="7308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zh-CN" altLang="en-US" sz="1600" b="1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特征工程丰富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：构建了多种类型的特征，包括组内相对特征和历史特征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7" name="Rectangle 53"/>
          <p:cNvSpPr/>
          <p:nvPr>
            <p:custDataLst>
              <p:tags r:id="rId17"/>
            </p:custDataLst>
          </p:nvPr>
        </p:nvSpPr>
        <p:spPr>
          <a:xfrm>
            <a:off x="6443789" y="3953032"/>
            <a:ext cx="3894228" cy="7308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zh-CN" altLang="en-US" sz="1600" b="1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使用现代数据科学手段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：使用机器学习算法分析数据，得到更为准确的结果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8" name="Rectangle 53"/>
          <p:cNvSpPr/>
          <p:nvPr>
            <p:custDataLst>
              <p:tags r:id="rId18"/>
            </p:custDataLst>
          </p:nvPr>
        </p:nvSpPr>
        <p:spPr>
          <a:xfrm>
            <a:off x="6455631" y="5051060"/>
            <a:ext cx="3894228" cy="7308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传统经验预测准确率接近</a:t>
            </a:r>
            <a:r>
              <a:rPr lang="en-US" altLang="zh-CN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30%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，而模型预测准确率在</a:t>
            </a:r>
            <a:r>
              <a:rPr lang="en-US" altLang="zh-CN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33.7%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4270626" y="692774"/>
            <a:ext cx="3650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0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与传统的赛马经验预测方法</a:t>
            </a:r>
            <a:endParaRPr kumimoji="1" lang="zh-CN" altLang="en-US" sz="20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4270626" y="692774"/>
            <a:ext cx="3650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accent1"/>
                </a:solidFill>
                <a:effectLst/>
                <a:sym typeface="+mn-ea"/>
              </a:rPr>
              <a:t>模型性能分析</a:t>
            </a:r>
            <a:endParaRPr kumimoji="1" lang="zh-CN" altLang="en-US" sz="2800" b="1" dirty="0">
              <a:solidFill>
                <a:schemeClr val="accent1"/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3" name="图片 2" descr="lgbm_tuned_dashboard_top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3925" y="1153160"/>
            <a:ext cx="4028440" cy="1282065"/>
          </a:xfrm>
          <a:prstGeom prst="rect">
            <a:avLst/>
          </a:prstGeom>
        </p:spPr>
      </p:pic>
      <p:pic>
        <p:nvPicPr>
          <p:cNvPr id="4" name="图片 3" descr="xgb_tuned_dashboard_top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5" y="2512695"/>
            <a:ext cx="4070985" cy="1187450"/>
          </a:xfrm>
          <a:prstGeom prst="rect">
            <a:avLst/>
          </a:prstGeom>
        </p:spPr>
      </p:pic>
      <p:pic>
        <p:nvPicPr>
          <p:cNvPr id="5" name="图片 4" descr="cat_tuned_dashboard_top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25" y="3777615"/>
            <a:ext cx="4139565" cy="1207770"/>
          </a:xfrm>
          <a:prstGeom prst="rect">
            <a:avLst/>
          </a:prstGeom>
        </p:spPr>
      </p:pic>
      <p:pic>
        <p:nvPicPr>
          <p:cNvPr id="6" name="图片 5" descr="tabnet_metrics_dashboard_top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925" y="5059680"/>
            <a:ext cx="4178935" cy="1204595"/>
          </a:xfrm>
          <a:prstGeom prst="rect">
            <a:avLst/>
          </a:prstGeom>
        </p:spPr>
      </p:pic>
      <p:pic>
        <p:nvPicPr>
          <p:cNvPr id="7" name="图片 6" descr="top3_model_correlation_heatmap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2860" y="1153160"/>
            <a:ext cx="2823845" cy="2546985"/>
          </a:xfrm>
          <a:prstGeom prst="rect">
            <a:avLst/>
          </a:prstGeom>
        </p:spPr>
      </p:pic>
      <p:pic>
        <p:nvPicPr>
          <p:cNvPr id="8" name="图片 7" descr="top3_weights_pi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8640" y="1522730"/>
            <a:ext cx="3012440" cy="1807845"/>
          </a:xfrm>
          <a:prstGeom prst="rect">
            <a:avLst/>
          </a:prstGeom>
        </p:spPr>
      </p:pic>
      <p:pic>
        <p:nvPicPr>
          <p:cNvPr id="9" name="图片 8" descr="model_correlation_heatmap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63490" y="3777615"/>
            <a:ext cx="3252470" cy="2602230"/>
          </a:xfrm>
          <a:prstGeom prst="rect">
            <a:avLst/>
          </a:prstGeom>
        </p:spPr>
      </p:pic>
      <p:pic>
        <p:nvPicPr>
          <p:cNvPr id="11" name="图片 10" descr="optimized_weights_pi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68640" y="3886200"/>
            <a:ext cx="3187700" cy="19132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4270626" y="692774"/>
            <a:ext cx="3650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accent1"/>
                </a:solidFill>
                <a:effectLst/>
                <a:sym typeface="+mn-ea"/>
              </a:rPr>
              <a:t>模型性能分析</a:t>
            </a:r>
            <a:endParaRPr kumimoji="1" lang="zh-CN" altLang="en-US" sz="2800" b="1" dirty="0">
              <a:solidFill>
                <a:schemeClr val="accent1"/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2" name="图片 1" descr="屏幕截图 2026-01-08 1735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3610" y="1791970"/>
            <a:ext cx="5027295" cy="3968750"/>
          </a:xfrm>
          <a:prstGeom prst="rect">
            <a:avLst/>
          </a:prstGeom>
        </p:spPr>
      </p:pic>
      <p:pic>
        <p:nvPicPr>
          <p:cNvPr id="10" name="图片 9" descr="屏幕截图 2026-01-08 1735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9670" y="1791970"/>
            <a:ext cx="4687570" cy="3997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4270626" y="692774"/>
            <a:ext cx="3650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accent1"/>
                </a:solidFill>
                <a:effectLst/>
                <a:sym typeface="+mn-ea"/>
              </a:rPr>
              <a:t>项目结构清晰</a:t>
            </a:r>
            <a:endParaRPr kumimoji="1" lang="zh-CN" altLang="en-US" sz="2800" b="1" dirty="0">
              <a:solidFill>
                <a:schemeClr val="accent1"/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2" name="图片 1" descr="屏幕截图 2026-01-08 1728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45205" y="1296670"/>
            <a:ext cx="5101590" cy="47866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4270626" y="692774"/>
            <a:ext cx="3650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accent1"/>
                </a:solidFill>
                <a:effectLst/>
                <a:sym typeface="+mn-ea"/>
              </a:rPr>
              <a:t>数据</a:t>
            </a:r>
            <a:endParaRPr kumimoji="1" lang="zh-CN" altLang="en-US" sz="2800" b="1" dirty="0">
              <a:solidFill>
                <a:schemeClr val="accent1"/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3" name="图片 2" descr="屏幕截图 2026-01-08 17305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0585" y="1740535"/>
            <a:ext cx="4892675" cy="275018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84605" y="12934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数据真实</a:t>
            </a:r>
            <a:endParaRPr lang="zh-CN" altLang="en-US"/>
          </a:p>
        </p:txBody>
      </p:sp>
      <p:pic>
        <p:nvPicPr>
          <p:cNvPr id="5" name="图片 4" descr="屏幕截图 2026-01-08 1732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735" y="1740535"/>
            <a:ext cx="3737610" cy="26441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860540" y="13722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数据量大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016125" y="4800600"/>
            <a:ext cx="83165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从</a:t>
            </a:r>
            <a:r>
              <a:rPr lang="en-US" altLang="zh-CN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2016-2025 </a:t>
            </a:r>
            <a:r>
              <a:rPr lang="zh-CN" altLang="en-US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共</a:t>
            </a:r>
            <a:r>
              <a:rPr lang="en-US" altLang="zh-CN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10 </a:t>
            </a:r>
            <a:r>
              <a:rPr lang="zh-CN" altLang="en-US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年的</a:t>
            </a:r>
            <a:r>
              <a:rPr lang="en-US" altLang="zh-CN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JRA </a:t>
            </a:r>
            <a:r>
              <a:rPr lang="zh-CN" altLang="en-US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中央赛马数据，共</a:t>
            </a:r>
            <a:r>
              <a:rPr lang="en-US" altLang="zh-CN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33002 </a:t>
            </a:r>
            <a:r>
              <a:rPr lang="zh-CN" altLang="en-US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场比赛，</a:t>
            </a:r>
            <a:r>
              <a:rPr lang="en-US" altLang="zh-CN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54171 </a:t>
            </a:r>
            <a:r>
              <a:rPr lang="zh-CN" altLang="en-US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匹赛马，</a:t>
            </a:r>
            <a:r>
              <a:rPr lang="en-US" altLang="zh-CN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455976 </a:t>
            </a:r>
            <a:r>
              <a:rPr lang="zh-CN" altLang="en-US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条完赛数据</a:t>
            </a:r>
            <a:endParaRPr lang="zh-CN" altLang="en-US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圆角矩形 8"/>
          <p:cNvSpPr/>
          <p:nvPr/>
        </p:nvSpPr>
        <p:spPr>
          <a:xfrm>
            <a:off x="1159510" y="1573128"/>
            <a:ext cx="10144760" cy="4184015"/>
          </a:xfrm>
          <a:prstGeom prst="roundRect">
            <a:avLst>
              <a:gd name="adj" fmla="val 0"/>
            </a:avLst>
          </a:prstGeom>
          <a:noFill/>
          <a:ln w="12700" cap="flat" cmpd="sng" algn="ctr">
            <a:solidFill>
              <a:srgbClr val="617299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1628140" y="2673583"/>
            <a:ext cx="961390" cy="1983105"/>
            <a:chOff x="1071" y="4120"/>
            <a:chExt cx="1342" cy="2768"/>
          </a:xfrm>
        </p:grpSpPr>
        <p:sp>
          <p:nvSpPr>
            <p:cNvPr id="52" name="椭圆 51"/>
            <p:cNvSpPr/>
            <p:nvPr/>
          </p:nvSpPr>
          <p:spPr>
            <a:xfrm>
              <a:off x="1207" y="4120"/>
              <a:ext cx="1062" cy="1062"/>
            </a:xfrm>
            <a:prstGeom prst="ellipse">
              <a:avLst/>
            </a:prstGeom>
            <a:solidFill>
              <a:srgbClr val="297FD5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3" name="文本框 2"/>
            <p:cNvSpPr>
              <a:spLocks noChangeArrowheads="1"/>
            </p:cNvSpPr>
            <p:nvPr/>
          </p:nvSpPr>
          <p:spPr bwMode="auto">
            <a:xfrm>
              <a:off x="1071" y="4309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阿里巴巴普惠体 R" panose="00020600040101010101" pitchFamily="18" charset="-122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阿里巴巴普惠体 R" panose="00020600040101010101" pitchFamily="18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207" y="5826"/>
              <a:ext cx="1062" cy="1062"/>
            </a:xfrm>
            <a:prstGeom prst="ellipse">
              <a:avLst/>
            </a:prstGeom>
            <a:solidFill>
              <a:srgbClr val="629DD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5" name="文本框 2"/>
            <p:cNvSpPr>
              <a:spLocks noChangeArrowheads="1"/>
            </p:cNvSpPr>
            <p:nvPr/>
          </p:nvSpPr>
          <p:spPr bwMode="auto">
            <a:xfrm>
              <a:off x="1071" y="6015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汉仪旗黑-55简" panose="00020600040101010101" charset="-128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汉仪旗黑-55简" panose="00020600040101010101" charset="-128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87730" y="1855703"/>
            <a:ext cx="525780" cy="3618230"/>
            <a:chOff x="1386" y="2847"/>
            <a:chExt cx="828" cy="5698"/>
          </a:xfrm>
        </p:grpSpPr>
        <p:grpSp>
          <p:nvGrpSpPr>
            <p:cNvPr id="57" name="组合 56"/>
            <p:cNvGrpSpPr/>
            <p:nvPr/>
          </p:nvGrpSpPr>
          <p:grpSpPr>
            <a:xfrm>
              <a:off x="1386" y="2847"/>
              <a:ext cx="828" cy="274"/>
              <a:chOff x="1407" y="3246"/>
              <a:chExt cx="828" cy="27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90" name="椭圆 89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91" name="椭圆 90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9" name="圆角矩形 21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386" y="3751"/>
              <a:ext cx="828" cy="274"/>
              <a:chOff x="1407" y="3246"/>
              <a:chExt cx="828" cy="274"/>
            </a:xfrm>
          </p:grpSpPr>
          <p:grpSp>
            <p:nvGrpSpPr>
              <p:cNvPr id="84" name="组合 8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6" name="椭圆 85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7" name="椭圆 86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5" name="圆角矩形 3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386" y="4655"/>
              <a:ext cx="828" cy="274"/>
              <a:chOff x="1407" y="3246"/>
              <a:chExt cx="828" cy="274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2" name="椭圆 81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3" name="椭圆 82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1" name="圆角矩形 3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1386" y="5559"/>
              <a:ext cx="828" cy="274"/>
              <a:chOff x="1407" y="3246"/>
              <a:chExt cx="828" cy="274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8" name="椭圆 77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9" name="椭圆 78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7" name="圆角矩形 4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1386" y="6463"/>
              <a:ext cx="828" cy="274"/>
              <a:chOff x="1407" y="3246"/>
              <a:chExt cx="828" cy="274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4" name="椭圆 73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5" name="椭圆 74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3" name="圆角矩形 4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1386" y="7367"/>
              <a:ext cx="828" cy="274"/>
              <a:chOff x="1407" y="3246"/>
              <a:chExt cx="828" cy="274"/>
            </a:xfrm>
          </p:grpSpPr>
          <p:grpSp>
            <p:nvGrpSpPr>
              <p:cNvPr id="68" name="组合 6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0" name="椭圆 69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1" name="椭圆 70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9" name="圆角矩形 5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1386" y="8271"/>
              <a:ext cx="828" cy="274"/>
              <a:chOff x="1407" y="3246"/>
              <a:chExt cx="828" cy="274"/>
            </a:xfrm>
          </p:grpSpPr>
          <p:grpSp>
            <p:nvGrpSpPr>
              <p:cNvPr id="64" name="组合 6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66" name="椭圆 65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5" name="圆角矩形 5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92" name="文本框 11"/>
          <p:cNvSpPr txBox="1"/>
          <p:nvPr/>
        </p:nvSpPr>
        <p:spPr>
          <a:xfrm>
            <a:off x="2698750" y="2479040"/>
            <a:ext cx="773620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>
              <a:lnSpc>
                <a:spcPct val="15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数据获取：网络爬虫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数据库技术：数据库设计、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SQL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查询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数据处理技术：数据清洗、数据预处理、特征工程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机器学习：模型选择、参数调优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数据可视化：使用各种图表展示结果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70626" y="692774"/>
            <a:ext cx="3650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数据科学知识应用</a:t>
            </a:r>
            <a:endParaRPr kumimoji="1" lang="zh-CN" altLang="en-US" sz="28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圆角矩形 8"/>
          <p:cNvSpPr/>
          <p:nvPr/>
        </p:nvSpPr>
        <p:spPr>
          <a:xfrm>
            <a:off x="1159510" y="1573128"/>
            <a:ext cx="10144760" cy="4184015"/>
          </a:xfrm>
          <a:prstGeom prst="roundRect">
            <a:avLst>
              <a:gd name="adj" fmla="val 0"/>
            </a:avLst>
          </a:prstGeom>
          <a:noFill/>
          <a:ln w="12700" cap="flat" cmpd="sng" algn="ctr">
            <a:solidFill>
              <a:srgbClr val="617299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1628140" y="2673583"/>
            <a:ext cx="961390" cy="1983105"/>
            <a:chOff x="1071" y="4120"/>
            <a:chExt cx="1342" cy="2768"/>
          </a:xfrm>
        </p:grpSpPr>
        <p:sp>
          <p:nvSpPr>
            <p:cNvPr id="52" name="椭圆 51"/>
            <p:cNvSpPr/>
            <p:nvPr/>
          </p:nvSpPr>
          <p:spPr>
            <a:xfrm>
              <a:off x="1207" y="4120"/>
              <a:ext cx="1062" cy="1062"/>
            </a:xfrm>
            <a:prstGeom prst="ellipse">
              <a:avLst/>
            </a:prstGeom>
            <a:solidFill>
              <a:srgbClr val="297FD5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3" name="文本框 2"/>
            <p:cNvSpPr>
              <a:spLocks noChangeArrowheads="1"/>
            </p:cNvSpPr>
            <p:nvPr/>
          </p:nvSpPr>
          <p:spPr bwMode="auto">
            <a:xfrm>
              <a:off x="1071" y="4309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阿里巴巴普惠体 R" panose="00020600040101010101" pitchFamily="18" charset="-122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阿里巴巴普惠体 R" panose="00020600040101010101" pitchFamily="18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207" y="5826"/>
              <a:ext cx="1062" cy="1062"/>
            </a:xfrm>
            <a:prstGeom prst="ellipse">
              <a:avLst/>
            </a:prstGeom>
            <a:solidFill>
              <a:srgbClr val="629DD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5" name="文本框 2"/>
            <p:cNvSpPr>
              <a:spLocks noChangeArrowheads="1"/>
            </p:cNvSpPr>
            <p:nvPr/>
          </p:nvSpPr>
          <p:spPr bwMode="auto">
            <a:xfrm>
              <a:off x="1071" y="6015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汉仪旗黑-55简" panose="00020600040101010101" charset="-128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汉仪旗黑-55简" panose="00020600040101010101" charset="-128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87730" y="1855703"/>
            <a:ext cx="525780" cy="3618230"/>
            <a:chOff x="1386" y="2847"/>
            <a:chExt cx="828" cy="5698"/>
          </a:xfrm>
        </p:grpSpPr>
        <p:grpSp>
          <p:nvGrpSpPr>
            <p:cNvPr id="57" name="组合 56"/>
            <p:cNvGrpSpPr/>
            <p:nvPr/>
          </p:nvGrpSpPr>
          <p:grpSpPr>
            <a:xfrm>
              <a:off x="1386" y="2847"/>
              <a:ext cx="828" cy="274"/>
              <a:chOff x="1407" y="3246"/>
              <a:chExt cx="828" cy="27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90" name="椭圆 89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91" name="椭圆 90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9" name="圆角矩形 21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386" y="3751"/>
              <a:ext cx="828" cy="274"/>
              <a:chOff x="1407" y="3246"/>
              <a:chExt cx="828" cy="274"/>
            </a:xfrm>
          </p:grpSpPr>
          <p:grpSp>
            <p:nvGrpSpPr>
              <p:cNvPr id="84" name="组合 8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6" name="椭圆 85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7" name="椭圆 86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5" name="圆角矩形 3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386" y="4655"/>
              <a:ext cx="828" cy="274"/>
              <a:chOff x="1407" y="3246"/>
              <a:chExt cx="828" cy="274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2" name="椭圆 81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3" name="椭圆 82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1" name="圆角矩形 3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1386" y="5559"/>
              <a:ext cx="828" cy="274"/>
              <a:chOff x="1407" y="3246"/>
              <a:chExt cx="828" cy="274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8" name="椭圆 77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9" name="椭圆 78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7" name="圆角矩形 4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1386" y="6463"/>
              <a:ext cx="828" cy="274"/>
              <a:chOff x="1407" y="3246"/>
              <a:chExt cx="828" cy="274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4" name="椭圆 73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5" name="椭圆 74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3" name="圆角矩形 4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1386" y="7367"/>
              <a:ext cx="828" cy="274"/>
              <a:chOff x="1407" y="3246"/>
              <a:chExt cx="828" cy="274"/>
            </a:xfrm>
          </p:grpSpPr>
          <p:grpSp>
            <p:nvGrpSpPr>
              <p:cNvPr id="68" name="组合 6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0" name="椭圆 69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1" name="椭圆 70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9" name="圆角矩形 5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1386" y="8271"/>
              <a:ext cx="828" cy="274"/>
              <a:chOff x="1407" y="3246"/>
              <a:chExt cx="828" cy="274"/>
            </a:xfrm>
          </p:grpSpPr>
          <p:grpSp>
            <p:nvGrpSpPr>
              <p:cNvPr id="64" name="组合 6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66" name="椭圆 65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5" name="圆角矩形 5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92" name="文本框 11"/>
          <p:cNvSpPr txBox="1"/>
          <p:nvPr/>
        </p:nvSpPr>
        <p:spPr>
          <a:xfrm>
            <a:off x="2698750" y="2592705"/>
            <a:ext cx="773620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>
              <a:lnSpc>
                <a:spcPct val="150000"/>
              </a:lnSpc>
            </a:pPr>
            <a:r>
              <a:rPr lang="zh-CN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不仅仅是一个成功的，有着良好结果的赛马预测项目</a:t>
            </a:r>
            <a:endParaRPr lang="zh-CN" sz="24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endParaRPr lang="zh-CN" sz="24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zh-CN" sz="24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更是一个结合了课堂学习内容、实验实践内容的课程大作业</a:t>
            </a:r>
            <a:endParaRPr lang="zh-CN" sz="24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70626" y="692774"/>
            <a:ext cx="3650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项目总结</a:t>
            </a:r>
            <a:endParaRPr kumimoji="1" lang="zh-CN" altLang="en-US" sz="28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267206" y="2615816"/>
            <a:ext cx="3657600" cy="11074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zh-CN" altLang="en-US" sz="7200" dirty="0">
                <a:solidFill>
                  <a:schemeClr val="accent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感谢观看</a:t>
            </a:r>
            <a:endParaRPr lang="zh-CN" altLang="en-US" sz="7200" dirty="0">
              <a:solidFill>
                <a:schemeClr val="accent1">
                  <a:lumMod val="10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同侧圆角矩形 4"/>
          <p:cNvSpPr/>
          <p:nvPr/>
        </p:nvSpPr>
        <p:spPr>
          <a:xfrm>
            <a:off x="4770784" y="1278835"/>
            <a:ext cx="2650434" cy="549965"/>
          </a:xfrm>
          <a:prstGeom prst="round2Same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Alibaba PuHuiTi M" pitchFamily="18" charset="-122"/>
                <a:sym typeface="思源黑体 CN Regular" panose="020B0500000000000000" pitchFamily="34" charset="-122"/>
              </a:rPr>
              <a:t>第一部分</a:t>
            </a:r>
            <a:endParaRPr kumimoji="1" lang="zh-CN" altLang="en-US" sz="24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Alibaba PuHuiTi M" pitchFamily="18" charset="-122"/>
              <a:sym typeface="思源黑体 CN Regular" panose="020B0500000000000000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175000" y="2570480"/>
            <a:ext cx="5842000" cy="176974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kumimoji="1" lang="zh-CN" altLang="en-US" sz="115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项目概述</a:t>
            </a:r>
            <a:endParaRPr kumimoji="1" lang="zh-CN" altLang="en-US" sz="11500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>
            <p:custDataLst>
              <p:tags r:id="rId1"/>
            </p:custDataLst>
          </p:nvPr>
        </p:nvSpPr>
        <p:spPr>
          <a:xfrm rot="21067636">
            <a:off x="487133" y="3611457"/>
            <a:ext cx="11201302" cy="1379966"/>
          </a:xfrm>
          <a:custGeom>
            <a:avLst/>
            <a:gdLst>
              <a:gd name="connsiteX0" fmla="*/ 12555089 w 12555089"/>
              <a:gd name="connsiteY0" fmla="*/ 0 h 1379966"/>
              <a:gd name="connsiteX1" fmla="*/ 12339665 w 12555089"/>
              <a:gd name="connsiteY1" fmla="*/ 1379966 h 1379966"/>
              <a:gd name="connsiteX2" fmla="*/ 0 w 12555089"/>
              <a:gd name="connsiteY2" fmla="*/ 1379966 h 1379966"/>
              <a:gd name="connsiteX3" fmla="*/ 215425 w 12555089"/>
              <a:gd name="connsiteY3" fmla="*/ 0 h 1379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55089" h="1379966">
                <a:moveTo>
                  <a:pt x="12555089" y="0"/>
                </a:moveTo>
                <a:lnTo>
                  <a:pt x="12339665" y="1379966"/>
                </a:lnTo>
                <a:lnTo>
                  <a:pt x="0" y="1379966"/>
                </a:lnTo>
                <a:lnTo>
                  <a:pt x="215425" y="0"/>
                </a:lnTo>
                <a:close/>
              </a:path>
            </a:pathLst>
          </a:cu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n>
                <a:solidFill>
                  <a:prstClr val="white"/>
                </a:solidFill>
              </a:ln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3" name="圆角矩形 3"/>
          <p:cNvSpPr/>
          <p:nvPr>
            <p:custDataLst>
              <p:tags r:id="rId2"/>
            </p:custDataLst>
          </p:nvPr>
        </p:nvSpPr>
        <p:spPr>
          <a:xfrm>
            <a:off x="869950" y="1842135"/>
            <a:ext cx="10483850" cy="3641090"/>
          </a:xfrm>
          <a:prstGeom prst="roundRect">
            <a:avLst>
              <a:gd name="adj" fmla="val 3261"/>
            </a:avLst>
          </a:prstGeom>
          <a:solidFill>
            <a:srgbClr val="F9F9F9"/>
          </a:solidFill>
          <a:ln>
            <a:noFill/>
          </a:ln>
          <a:effectLst>
            <a:outerShdw blurRad="254000" sx="101000" sy="101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" name="矩形 15"/>
          <p:cNvSpPr/>
          <p:nvPr>
            <p:custDataLst>
              <p:tags r:id="rId3"/>
            </p:custDataLst>
          </p:nvPr>
        </p:nvSpPr>
        <p:spPr>
          <a:xfrm>
            <a:off x="1074420" y="2032635"/>
            <a:ext cx="10048240" cy="329184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457200" algn="just"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rPr>
              <a:t>本项目旨在通过数据科学方法，对赛马比赛结果进行预测，主要分为两个预测目标：预测马匹获得第一名（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rPr>
              <a:t>Top1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rPr>
              <a:t>）和预测马匹进入前三名（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rPr>
              <a:t>Top3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rPr>
              <a:t>）。项目采用了完整的数据科学流程，包括数据获取、数据导入数据库、数据清洗、特征工程、模型训练和结果分析等环节，最终实现了较高的预测准确率。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  <a:p>
            <a:pPr indent="457200" algn="just"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  <a:p>
            <a:pPr indent="457200" algn="just"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思源黑体 CN Regular" panose="020B0500000000000000" pitchFamily="34" charset="-122"/>
              </a:rPr>
              <a:t>特别声明：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ea"/>
              </a:rPr>
              <a:t>本项目为纯学习与研究性质的数据分析实践项目，旨在探索数据科学的应用，不涉及任何形式的博彩活动，本人坚决反对任何形式的博彩行为。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</a:endParaRPr>
          </a:p>
          <a:p>
            <a:pPr indent="457200" algn="just"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270626" y="692774"/>
            <a:ext cx="36507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0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赛马预测</a:t>
            </a:r>
            <a:endParaRPr kumimoji="1" lang="zh-CN" altLang="en-US" sz="40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同侧圆角矩形 4"/>
          <p:cNvSpPr/>
          <p:nvPr/>
        </p:nvSpPr>
        <p:spPr>
          <a:xfrm>
            <a:off x="4770784" y="1278835"/>
            <a:ext cx="2650434" cy="549965"/>
          </a:xfrm>
          <a:prstGeom prst="round2Same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Alibaba PuHuiTi M" pitchFamily="18" charset="-122"/>
                <a:sym typeface="思源黑体 CN Regular" panose="020B0500000000000000" pitchFamily="34" charset="-122"/>
              </a:rPr>
              <a:t>第二部分</a:t>
            </a:r>
            <a:endParaRPr kumimoji="1" lang="zh-CN" altLang="en-US" sz="24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Alibaba PuHuiTi M" pitchFamily="18" charset="-122"/>
              <a:sym typeface="思源黑体 CN Regular" panose="020B0500000000000000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175000" y="2570480"/>
            <a:ext cx="5842000" cy="176974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kumimoji="1" lang="zh-CN" altLang="en-US" sz="115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项目实现</a:t>
            </a:r>
            <a:endParaRPr kumimoji="1" lang="zh-CN" altLang="en-US" sz="11500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圆角矩形 8"/>
          <p:cNvSpPr/>
          <p:nvPr/>
        </p:nvSpPr>
        <p:spPr>
          <a:xfrm>
            <a:off x="1159510" y="1573128"/>
            <a:ext cx="10144760" cy="4184015"/>
          </a:xfrm>
          <a:prstGeom prst="roundRect">
            <a:avLst>
              <a:gd name="adj" fmla="val 0"/>
            </a:avLst>
          </a:prstGeom>
          <a:noFill/>
          <a:ln w="12700" cap="flat" cmpd="sng" algn="ctr">
            <a:solidFill>
              <a:srgbClr val="617299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1628140" y="2673583"/>
            <a:ext cx="961390" cy="1983105"/>
            <a:chOff x="1071" y="4120"/>
            <a:chExt cx="1342" cy="2768"/>
          </a:xfrm>
        </p:grpSpPr>
        <p:sp>
          <p:nvSpPr>
            <p:cNvPr id="52" name="椭圆 51"/>
            <p:cNvSpPr/>
            <p:nvPr/>
          </p:nvSpPr>
          <p:spPr>
            <a:xfrm>
              <a:off x="1207" y="4120"/>
              <a:ext cx="1062" cy="1062"/>
            </a:xfrm>
            <a:prstGeom prst="ellipse">
              <a:avLst/>
            </a:prstGeom>
            <a:solidFill>
              <a:srgbClr val="297FD5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3" name="文本框 2"/>
            <p:cNvSpPr>
              <a:spLocks noChangeArrowheads="1"/>
            </p:cNvSpPr>
            <p:nvPr/>
          </p:nvSpPr>
          <p:spPr bwMode="auto">
            <a:xfrm>
              <a:off x="1071" y="4309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阿里巴巴普惠体 R" panose="00020600040101010101" pitchFamily="18" charset="-122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阿里巴巴普惠体 R" panose="00020600040101010101" pitchFamily="18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207" y="5826"/>
              <a:ext cx="1062" cy="1062"/>
            </a:xfrm>
            <a:prstGeom prst="ellipse">
              <a:avLst/>
            </a:prstGeom>
            <a:solidFill>
              <a:srgbClr val="629DD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5" name="文本框 2"/>
            <p:cNvSpPr>
              <a:spLocks noChangeArrowheads="1"/>
            </p:cNvSpPr>
            <p:nvPr/>
          </p:nvSpPr>
          <p:spPr bwMode="auto">
            <a:xfrm>
              <a:off x="1071" y="6015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汉仪旗黑-55简" panose="00020600040101010101" charset="-128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汉仪旗黑-55简" panose="00020600040101010101" charset="-128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87730" y="1855703"/>
            <a:ext cx="525780" cy="3618230"/>
            <a:chOff x="1386" y="2847"/>
            <a:chExt cx="828" cy="5698"/>
          </a:xfrm>
        </p:grpSpPr>
        <p:grpSp>
          <p:nvGrpSpPr>
            <p:cNvPr id="57" name="组合 56"/>
            <p:cNvGrpSpPr/>
            <p:nvPr/>
          </p:nvGrpSpPr>
          <p:grpSpPr>
            <a:xfrm>
              <a:off x="1386" y="2847"/>
              <a:ext cx="828" cy="274"/>
              <a:chOff x="1407" y="3246"/>
              <a:chExt cx="828" cy="27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90" name="椭圆 89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91" name="椭圆 90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9" name="圆角矩形 21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386" y="3751"/>
              <a:ext cx="828" cy="274"/>
              <a:chOff x="1407" y="3246"/>
              <a:chExt cx="828" cy="274"/>
            </a:xfrm>
          </p:grpSpPr>
          <p:grpSp>
            <p:nvGrpSpPr>
              <p:cNvPr id="84" name="组合 8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6" name="椭圆 85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7" name="椭圆 86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5" name="圆角矩形 3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386" y="4655"/>
              <a:ext cx="828" cy="274"/>
              <a:chOff x="1407" y="3246"/>
              <a:chExt cx="828" cy="274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2" name="椭圆 81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3" name="椭圆 82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1" name="圆角矩形 3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1386" y="5559"/>
              <a:ext cx="828" cy="274"/>
              <a:chOff x="1407" y="3246"/>
              <a:chExt cx="828" cy="274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8" name="椭圆 77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9" name="椭圆 78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7" name="圆角矩形 4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1386" y="6463"/>
              <a:ext cx="828" cy="274"/>
              <a:chOff x="1407" y="3246"/>
              <a:chExt cx="828" cy="274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4" name="椭圆 73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5" name="椭圆 74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3" name="圆角矩形 4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1386" y="7367"/>
              <a:ext cx="828" cy="274"/>
              <a:chOff x="1407" y="3246"/>
              <a:chExt cx="828" cy="274"/>
            </a:xfrm>
          </p:grpSpPr>
          <p:grpSp>
            <p:nvGrpSpPr>
              <p:cNvPr id="68" name="组合 6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0" name="椭圆 69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1" name="椭圆 70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9" name="圆角矩形 5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1386" y="8271"/>
              <a:ext cx="828" cy="274"/>
              <a:chOff x="1407" y="3246"/>
              <a:chExt cx="828" cy="274"/>
            </a:xfrm>
          </p:grpSpPr>
          <p:grpSp>
            <p:nvGrpSpPr>
              <p:cNvPr id="64" name="组合 6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66" name="椭圆 65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5" name="圆角矩形 5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92" name="文本框 11"/>
          <p:cNvSpPr txBox="1"/>
          <p:nvPr/>
        </p:nvSpPr>
        <p:spPr>
          <a:xfrm>
            <a:off x="2698750" y="1679333"/>
            <a:ext cx="8291195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本项目的数据来源于日本中央赛马会（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JRA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）的公开数据，通过网络爬虫从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netkeiba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网站获取。该网站提供了详细的赛马比赛数据，包括马匹信息、比赛结果、赔率等。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93" name="文本框 11"/>
          <p:cNvSpPr txBox="1"/>
          <p:nvPr/>
        </p:nvSpPr>
        <p:spPr>
          <a:xfrm>
            <a:off x="2698750" y="3170420"/>
            <a:ext cx="829119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爬取了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从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2016-2025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共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10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年的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JRA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中央赛马数据，共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33002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场比赛，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54171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匹赛马，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455976 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条完赛数据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94" name="文本框 11"/>
          <p:cNvSpPr txBox="1"/>
          <p:nvPr/>
        </p:nvSpPr>
        <p:spPr>
          <a:xfrm>
            <a:off x="2698750" y="4408143"/>
            <a:ext cx="829119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采取了一定的反封禁措施，将获取到的数据存储在本地的</a:t>
            </a:r>
            <a:r>
              <a:rPr lang="en-US" altLang="zh-CN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csv</a:t>
            </a:r>
            <a:r>
              <a:rPr lang="zh-CN" altLang="en-US" sz="20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文件中，等待后续处理</a:t>
            </a:r>
            <a:endParaRPr lang="zh-CN" altLang="en-US" sz="20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cxnSp>
        <p:nvCxnSpPr>
          <p:cNvPr id="95" name="直接连接符 94"/>
          <p:cNvCxnSpPr/>
          <p:nvPr/>
        </p:nvCxnSpPr>
        <p:spPr>
          <a:xfrm>
            <a:off x="2804160" y="3035161"/>
            <a:ext cx="7955280" cy="0"/>
          </a:xfrm>
          <a:prstGeom prst="line">
            <a:avLst/>
          </a:prstGeom>
          <a:noFill/>
          <a:ln w="19050" cap="flat" cmpd="sng" algn="ctr">
            <a:solidFill>
              <a:srgbClr val="4A66AC"/>
            </a:solidFill>
            <a:prstDash val="solid"/>
            <a:miter lim="800000"/>
          </a:ln>
          <a:effectLst/>
        </p:spPr>
      </p:cxnSp>
      <p:cxnSp>
        <p:nvCxnSpPr>
          <p:cNvPr id="96" name="直接连接符 95"/>
          <p:cNvCxnSpPr/>
          <p:nvPr/>
        </p:nvCxnSpPr>
        <p:spPr>
          <a:xfrm>
            <a:off x="2804160" y="4295108"/>
            <a:ext cx="7955280" cy="0"/>
          </a:xfrm>
          <a:prstGeom prst="line">
            <a:avLst/>
          </a:prstGeom>
          <a:noFill/>
          <a:ln w="19050" cap="flat" cmpd="sng" algn="ctr">
            <a:solidFill>
              <a:srgbClr val="4A66AC"/>
            </a:solidFill>
            <a:prstDash val="solid"/>
            <a:miter lim="800000"/>
          </a:ln>
          <a:effectLst/>
        </p:spPr>
      </p:cxnSp>
      <p:sp>
        <p:nvSpPr>
          <p:cNvPr id="2" name="文本框 1"/>
          <p:cNvSpPr txBox="1"/>
          <p:nvPr/>
        </p:nvSpPr>
        <p:spPr>
          <a:xfrm>
            <a:off x="4270626" y="692774"/>
            <a:ext cx="36507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6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数据获取</a:t>
            </a:r>
            <a:endParaRPr kumimoji="1" lang="zh-CN" altLang="en-US" sz="36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>
            <p:custDataLst>
              <p:tags r:id="rId1"/>
            </p:custDataLst>
          </p:nvPr>
        </p:nvSpPr>
        <p:spPr>
          <a:xfrm rot="21067636">
            <a:off x="487133" y="3611457"/>
            <a:ext cx="11201302" cy="1379966"/>
          </a:xfrm>
          <a:custGeom>
            <a:avLst/>
            <a:gdLst>
              <a:gd name="connsiteX0" fmla="*/ 12555089 w 12555089"/>
              <a:gd name="connsiteY0" fmla="*/ 0 h 1379966"/>
              <a:gd name="connsiteX1" fmla="*/ 12339665 w 12555089"/>
              <a:gd name="connsiteY1" fmla="*/ 1379966 h 1379966"/>
              <a:gd name="connsiteX2" fmla="*/ 0 w 12555089"/>
              <a:gd name="connsiteY2" fmla="*/ 1379966 h 1379966"/>
              <a:gd name="connsiteX3" fmla="*/ 215425 w 12555089"/>
              <a:gd name="connsiteY3" fmla="*/ 0 h 1379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55089" h="1379966">
                <a:moveTo>
                  <a:pt x="12555089" y="0"/>
                </a:moveTo>
                <a:lnTo>
                  <a:pt x="12339665" y="1379966"/>
                </a:lnTo>
                <a:lnTo>
                  <a:pt x="0" y="1379966"/>
                </a:lnTo>
                <a:lnTo>
                  <a:pt x="215425" y="0"/>
                </a:lnTo>
                <a:close/>
              </a:path>
            </a:pathLst>
          </a:cu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n>
                <a:solidFill>
                  <a:prstClr val="white"/>
                </a:solidFill>
              </a:ln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3" name="圆角矩形 3"/>
          <p:cNvSpPr/>
          <p:nvPr>
            <p:custDataLst>
              <p:tags r:id="rId2"/>
            </p:custDataLst>
          </p:nvPr>
        </p:nvSpPr>
        <p:spPr>
          <a:xfrm>
            <a:off x="869950" y="1842135"/>
            <a:ext cx="10483850" cy="3641090"/>
          </a:xfrm>
          <a:prstGeom prst="roundRect">
            <a:avLst>
              <a:gd name="adj" fmla="val 3261"/>
            </a:avLst>
          </a:prstGeom>
          <a:solidFill>
            <a:srgbClr val="F9F9F9"/>
          </a:solidFill>
          <a:ln>
            <a:noFill/>
          </a:ln>
          <a:effectLst>
            <a:outerShdw blurRad="254000" sx="101000" sy="101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>
                  <a:lumMod val="8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8" name="任意多边形: 形状 7"/>
          <p:cNvSpPr/>
          <p:nvPr>
            <p:custDataLst>
              <p:tags r:id="rId3"/>
            </p:custDataLst>
          </p:nvPr>
        </p:nvSpPr>
        <p:spPr>
          <a:xfrm>
            <a:off x="883248" y="5416730"/>
            <a:ext cx="3050577" cy="66674"/>
          </a:xfrm>
          <a:custGeom>
            <a:avLst/>
            <a:gdLst>
              <a:gd name="connsiteX0" fmla="*/ 0 w 3050577"/>
              <a:gd name="connsiteY0" fmla="*/ 0 h 66674"/>
              <a:gd name="connsiteX1" fmla="*/ 3050577 w 3050577"/>
              <a:gd name="connsiteY1" fmla="*/ 0 h 66674"/>
              <a:gd name="connsiteX2" fmla="*/ 3049436 w 3050577"/>
              <a:gd name="connsiteY2" fmla="*/ 5650 h 66674"/>
              <a:gd name="connsiteX3" fmla="*/ 2957371 w 3050577"/>
              <a:gd name="connsiteY3" fmla="*/ 66674 h 66674"/>
              <a:gd name="connsiteX4" fmla="*/ 93205 w 3050577"/>
              <a:gd name="connsiteY4" fmla="*/ 66674 h 66674"/>
              <a:gd name="connsiteX5" fmla="*/ 1140 w 3050577"/>
              <a:gd name="connsiteY5" fmla="*/ 5650 h 6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0577" h="66674">
                <a:moveTo>
                  <a:pt x="0" y="0"/>
                </a:moveTo>
                <a:lnTo>
                  <a:pt x="3050577" y="0"/>
                </a:lnTo>
                <a:lnTo>
                  <a:pt x="3049436" y="5650"/>
                </a:lnTo>
                <a:cubicBezTo>
                  <a:pt x="3034268" y="41511"/>
                  <a:pt x="2998759" y="66674"/>
                  <a:pt x="2957371" y="66674"/>
                </a:cubicBezTo>
                <a:lnTo>
                  <a:pt x="93205" y="66674"/>
                </a:lnTo>
                <a:cubicBezTo>
                  <a:pt x="51818" y="66674"/>
                  <a:pt x="16308" y="41511"/>
                  <a:pt x="1140" y="565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254000" sx="101000" sy="101000" algn="ctr" rotWithShape="0">
              <a:schemeClr val="tx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2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思源黑体 CN Regular" panose="020B0500000000000000" pitchFamily="34" charset="-122"/>
            </a:endParaRPr>
          </a:p>
        </p:txBody>
      </p:sp>
      <p:sp>
        <p:nvSpPr>
          <p:cNvPr id="16" name="矩形 15"/>
          <p:cNvSpPr/>
          <p:nvPr>
            <p:custDataLst>
              <p:tags r:id="rId4"/>
            </p:custDataLst>
          </p:nvPr>
        </p:nvSpPr>
        <p:spPr>
          <a:xfrm>
            <a:off x="1074420" y="2406015"/>
            <a:ext cx="10048240" cy="22517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457200">
              <a:lnSpc>
                <a:spcPct val="130000"/>
              </a:lnSpc>
            </a:pPr>
            <a:r>
              <a:rPr lang="zh-CN" altLang="en-US" sz="36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关系型数据适合存储结构化的赛马数据，因此本项目选择</a:t>
            </a:r>
            <a:r>
              <a:rPr lang="en-US" altLang="zh-CN" sz="36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MySQL </a:t>
            </a:r>
            <a:r>
              <a:rPr lang="zh-CN" altLang="en-US" sz="36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作为数据库。采取自动化脚本将获得的</a:t>
            </a:r>
            <a:r>
              <a:rPr lang="en-US" altLang="zh-CN" sz="36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csv</a:t>
            </a:r>
            <a:r>
              <a:rPr lang="zh-CN" altLang="en-US" sz="36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文件数据存入数据库。</a:t>
            </a:r>
            <a:endParaRPr lang="zh-CN" altLang="en-US" sz="36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270626" y="692774"/>
            <a:ext cx="36507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0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数据库存储</a:t>
            </a:r>
            <a:endParaRPr kumimoji="1" lang="zh-CN" altLang="en-US" sz="40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圆角矩形 8"/>
          <p:cNvSpPr/>
          <p:nvPr/>
        </p:nvSpPr>
        <p:spPr>
          <a:xfrm>
            <a:off x="1159510" y="1573128"/>
            <a:ext cx="10144760" cy="4184015"/>
          </a:xfrm>
          <a:prstGeom prst="roundRect">
            <a:avLst>
              <a:gd name="adj" fmla="val 0"/>
            </a:avLst>
          </a:prstGeom>
          <a:noFill/>
          <a:ln w="12700" cap="flat" cmpd="sng" algn="ctr">
            <a:solidFill>
              <a:srgbClr val="617299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1628140" y="2673583"/>
            <a:ext cx="961390" cy="1983105"/>
            <a:chOff x="1071" y="4120"/>
            <a:chExt cx="1342" cy="2768"/>
          </a:xfrm>
        </p:grpSpPr>
        <p:sp>
          <p:nvSpPr>
            <p:cNvPr id="52" name="椭圆 51"/>
            <p:cNvSpPr/>
            <p:nvPr/>
          </p:nvSpPr>
          <p:spPr>
            <a:xfrm>
              <a:off x="1207" y="4120"/>
              <a:ext cx="1062" cy="1062"/>
            </a:xfrm>
            <a:prstGeom prst="ellipse">
              <a:avLst/>
            </a:prstGeom>
            <a:solidFill>
              <a:srgbClr val="297FD5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3" name="文本框 2"/>
            <p:cNvSpPr>
              <a:spLocks noChangeArrowheads="1"/>
            </p:cNvSpPr>
            <p:nvPr/>
          </p:nvSpPr>
          <p:spPr bwMode="auto">
            <a:xfrm>
              <a:off x="1071" y="4309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阿里巴巴普惠体 R" panose="00020600040101010101" pitchFamily="18" charset="-122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阿里巴巴普惠体 R" panose="00020600040101010101" pitchFamily="18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207" y="5826"/>
              <a:ext cx="1062" cy="1062"/>
            </a:xfrm>
            <a:prstGeom prst="ellipse">
              <a:avLst/>
            </a:prstGeom>
            <a:solidFill>
              <a:srgbClr val="629DD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srgbClr val="6A65AD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5" name="文本框 2"/>
            <p:cNvSpPr>
              <a:spLocks noChangeArrowheads="1"/>
            </p:cNvSpPr>
            <p:nvPr/>
          </p:nvSpPr>
          <p:spPr bwMode="auto">
            <a:xfrm>
              <a:off x="1071" y="6015"/>
              <a:ext cx="1342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汉仪旗黑-55简" panose="00020600040101010101" charset="-128"/>
                  <a:sym typeface="思源黑体 CN Regular" panose="020B0500000000000000" pitchFamily="34" charset="-122"/>
                </a:rPr>
                <a:t>      </a:t>
              </a:r>
              <a:endParaRPr kumimoji="0" lang="zh-CN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汉仪旗黑-55简" panose="00020600040101010101" charset="-128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87730" y="1855703"/>
            <a:ext cx="525780" cy="3618230"/>
            <a:chOff x="1386" y="2847"/>
            <a:chExt cx="828" cy="5698"/>
          </a:xfrm>
        </p:grpSpPr>
        <p:grpSp>
          <p:nvGrpSpPr>
            <p:cNvPr id="57" name="组合 56"/>
            <p:cNvGrpSpPr/>
            <p:nvPr/>
          </p:nvGrpSpPr>
          <p:grpSpPr>
            <a:xfrm>
              <a:off x="1386" y="2847"/>
              <a:ext cx="828" cy="274"/>
              <a:chOff x="1407" y="3246"/>
              <a:chExt cx="828" cy="27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90" name="椭圆 89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91" name="椭圆 90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9" name="圆角矩形 21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386" y="3751"/>
              <a:ext cx="828" cy="274"/>
              <a:chOff x="1407" y="3246"/>
              <a:chExt cx="828" cy="274"/>
            </a:xfrm>
          </p:grpSpPr>
          <p:grpSp>
            <p:nvGrpSpPr>
              <p:cNvPr id="84" name="组合 8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6" name="椭圆 85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7" name="椭圆 86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5" name="圆角矩形 3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386" y="4655"/>
              <a:ext cx="828" cy="274"/>
              <a:chOff x="1407" y="3246"/>
              <a:chExt cx="828" cy="274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82" name="椭圆 81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83" name="椭圆 82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81" name="圆角矩形 3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1386" y="5559"/>
              <a:ext cx="828" cy="274"/>
              <a:chOff x="1407" y="3246"/>
              <a:chExt cx="828" cy="274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8" name="椭圆 77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9" name="椭圆 78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7" name="圆角矩形 4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1386" y="6463"/>
              <a:ext cx="828" cy="274"/>
              <a:chOff x="1407" y="3246"/>
              <a:chExt cx="828" cy="274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4" name="椭圆 73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5" name="椭圆 74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73" name="圆角矩形 4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1386" y="7367"/>
              <a:ext cx="828" cy="274"/>
              <a:chOff x="1407" y="3246"/>
              <a:chExt cx="828" cy="274"/>
            </a:xfrm>
          </p:grpSpPr>
          <p:grpSp>
            <p:nvGrpSpPr>
              <p:cNvPr id="68" name="组合 67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70" name="椭圆 69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71" name="椭圆 70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9" name="圆角矩形 54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1386" y="8271"/>
              <a:ext cx="828" cy="274"/>
              <a:chOff x="1407" y="3246"/>
              <a:chExt cx="828" cy="274"/>
            </a:xfrm>
          </p:grpSpPr>
          <p:grpSp>
            <p:nvGrpSpPr>
              <p:cNvPr id="64" name="组合 63"/>
              <p:cNvGrpSpPr/>
              <p:nvPr/>
            </p:nvGrpSpPr>
            <p:grpSpPr>
              <a:xfrm>
                <a:off x="1407" y="3246"/>
                <a:ext cx="828" cy="274"/>
                <a:chOff x="1407" y="3246"/>
                <a:chExt cx="828" cy="274"/>
              </a:xfrm>
            </p:grpSpPr>
            <p:sp>
              <p:nvSpPr>
                <p:cNvPr id="66" name="椭圆 65"/>
                <p:cNvSpPr/>
                <p:nvPr/>
              </p:nvSpPr>
              <p:spPr>
                <a:xfrm>
                  <a:off x="1961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>
                  <a:off x="1407" y="3246"/>
                  <a:ext cx="274" cy="274"/>
                </a:xfrm>
                <a:prstGeom prst="ellipse">
                  <a:avLst/>
                </a:prstGeom>
                <a:solidFill>
                  <a:srgbClr val="ACCBF9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endParaRPr>
                </a:p>
              </p:txBody>
            </p:sp>
          </p:grpSp>
          <p:sp>
            <p:nvSpPr>
              <p:cNvPr id="65" name="圆角矩形 59"/>
              <p:cNvSpPr/>
              <p:nvPr/>
            </p:nvSpPr>
            <p:spPr>
              <a:xfrm>
                <a:off x="1497" y="3324"/>
                <a:ext cx="624" cy="119"/>
              </a:xfrm>
              <a:prstGeom prst="roundRect">
                <a:avLst>
                  <a:gd name="adj" fmla="val 50000"/>
                </a:avLst>
              </a:prstGeom>
              <a:solidFill>
                <a:srgbClr val="7F8FA9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92" name="文本框 11"/>
          <p:cNvSpPr txBox="1"/>
          <p:nvPr/>
        </p:nvSpPr>
        <p:spPr>
          <a:xfrm>
            <a:off x="2698750" y="2248928"/>
            <a:ext cx="8291195" cy="65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horse</a:t>
            </a:r>
            <a:r>
              <a:rPr lang="zh-CN" altLang="en-US" sz="28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表：存储马匹基本信息</a:t>
            </a:r>
            <a:endParaRPr lang="zh-CN" altLang="en-US" sz="28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93" name="文本框 11"/>
          <p:cNvSpPr txBox="1"/>
          <p:nvPr/>
        </p:nvSpPr>
        <p:spPr>
          <a:xfrm>
            <a:off x="2698750" y="3429500"/>
            <a:ext cx="8291195" cy="65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race</a:t>
            </a:r>
            <a:r>
              <a:rPr lang="zh-CN" altLang="en-US" sz="28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表：存储比赛基本信息</a:t>
            </a:r>
            <a:endParaRPr lang="zh-CN" altLang="en-US" sz="28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94" name="文本框 11"/>
          <p:cNvSpPr txBox="1"/>
          <p:nvPr/>
        </p:nvSpPr>
        <p:spPr>
          <a:xfrm>
            <a:off x="2698750" y="4570068"/>
            <a:ext cx="8291195" cy="65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horse_race</a:t>
            </a:r>
            <a:r>
              <a:rPr lang="zh-CN" altLang="en-US" sz="2800" dirty="0">
                <a:solidFill>
                  <a:prstClr val="black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表：存储马匹参赛结果</a:t>
            </a:r>
            <a:endParaRPr lang="zh-CN" altLang="en-US" sz="2800" dirty="0">
              <a:solidFill>
                <a:prstClr val="black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cxnSp>
        <p:nvCxnSpPr>
          <p:cNvPr id="95" name="直接连接符 94"/>
          <p:cNvCxnSpPr/>
          <p:nvPr/>
        </p:nvCxnSpPr>
        <p:spPr>
          <a:xfrm>
            <a:off x="2804160" y="3035161"/>
            <a:ext cx="7955280" cy="0"/>
          </a:xfrm>
          <a:prstGeom prst="line">
            <a:avLst/>
          </a:prstGeom>
          <a:noFill/>
          <a:ln w="19050" cap="flat" cmpd="sng" algn="ctr">
            <a:solidFill>
              <a:srgbClr val="4A66AC"/>
            </a:solidFill>
            <a:prstDash val="solid"/>
            <a:miter lim="800000"/>
          </a:ln>
          <a:effectLst/>
        </p:spPr>
      </p:cxnSp>
      <p:cxnSp>
        <p:nvCxnSpPr>
          <p:cNvPr id="96" name="直接连接符 95"/>
          <p:cNvCxnSpPr/>
          <p:nvPr/>
        </p:nvCxnSpPr>
        <p:spPr>
          <a:xfrm>
            <a:off x="2804160" y="4295108"/>
            <a:ext cx="7955280" cy="0"/>
          </a:xfrm>
          <a:prstGeom prst="line">
            <a:avLst/>
          </a:prstGeom>
          <a:noFill/>
          <a:ln w="19050" cap="flat" cmpd="sng" algn="ctr">
            <a:solidFill>
              <a:srgbClr val="4A66AC"/>
            </a:solidFill>
            <a:prstDash val="solid"/>
            <a:miter lim="800000"/>
          </a:ln>
          <a:effectLst/>
        </p:spPr>
      </p:cxnSp>
      <p:sp>
        <p:nvSpPr>
          <p:cNvPr id="2" name="文本框 1"/>
          <p:cNvSpPr txBox="1"/>
          <p:nvPr/>
        </p:nvSpPr>
        <p:spPr>
          <a:xfrm>
            <a:off x="4270626" y="692774"/>
            <a:ext cx="36507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6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数据库存储</a:t>
            </a:r>
            <a:endParaRPr kumimoji="1" lang="zh-CN" altLang="en-US" sz="36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8"/>
          <p:cNvGrpSpPr/>
          <p:nvPr>
            <p:custDataLst>
              <p:tags r:id="rId1"/>
            </p:custDataLst>
          </p:nvPr>
        </p:nvGrpSpPr>
        <p:grpSpPr bwMode="auto">
          <a:xfrm>
            <a:off x="5570946" y="5282242"/>
            <a:ext cx="309557" cy="309557"/>
            <a:chOff x="0" y="0"/>
            <a:chExt cx="205" cy="206"/>
          </a:xfrm>
          <a:solidFill>
            <a:schemeClr val="accent1"/>
          </a:solidFill>
        </p:grpSpPr>
        <p:sp>
          <p:nvSpPr>
            <p:cNvPr id="3" name="Freeform 19"/>
            <p:cNvSpPr>
              <a:spLocks noEditPoints="1"/>
            </p:cNvSpPr>
            <p:nvPr>
              <p:custDataLst>
                <p:tags r:id="rId2"/>
              </p:custDataLst>
            </p:nvPr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70 w 140"/>
                <a:gd name="T1" fmla="*/ 0 h 140"/>
                <a:gd name="T2" fmla="*/ 0 w 140"/>
                <a:gd name="T3" fmla="*/ 70 h 140"/>
                <a:gd name="T4" fmla="*/ 70 w 140"/>
                <a:gd name="T5" fmla="*/ 140 h 140"/>
                <a:gd name="T6" fmla="*/ 140 w 140"/>
                <a:gd name="T7" fmla="*/ 70 h 140"/>
                <a:gd name="T8" fmla="*/ 70 w 140"/>
                <a:gd name="T9" fmla="*/ 0 h 140"/>
                <a:gd name="T10" fmla="*/ 70 w 140"/>
                <a:gd name="T11" fmla="*/ 128 h 140"/>
                <a:gd name="T12" fmla="*/ 12 w 140"/>
                <a:gd name="T13" fmla="*/ 70 h 140"/>
                <a:gd name="T14" fmla="*/ 70 w 140"/>
                <a:gd name="T15" fmla="*/ 12 h 140"/>
                <a:gd name="T16" fmla="*/ 128 w 140"/>
                <a:gd name="T17" fmla="*/ 70 h 140"/>
                <a:gd name="T18" fmla="*/ 70 w 140"/>
                <a:gd name="T19" fmla="*/ 12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0"/>
                    <a:pt x="70" y="140"/>
                  </a:cubicBezTo>
                  <a:cubicBezTo>
                    <a:pt x="109" y="140"/>
                    <a:pt x="140" y="109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  <a:moveTo>
                    <a:pt x="70" y="128"/>
                  </a:moveTo>
                  <a:cubicBezTo>
                    <a:pt x="38" y="128"/>
                    <a:pt x="12" y="102"/>
                    <a:pt x="12" y="70"/>
                  </a:cubicBezTo>
                  <a:cubicBezTo>
                    <a:pt x="12" y="38"/>
                    <a:pt x="38" y="12"/>
                    <a:pt x="70" y="12"/>
                  </a:cubicBezTo>
                  <a:cubicBezTo>
                    <a:pt x="102" y="12"/>
                    <a:pt x="128" y="38"/>
                    <a:pt x="128" y="70"/>
                  </a:cubicBezTo>
                  <a:cubicBezTo>
                    <a:pt x="128" y="102"/>
                    <a:pt x="102" y="128"/>
                    <a:pt x="7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4" name="Freeform 20"/>
            <p:cNvSpPr/>
            <p:nvPr>
              <p:custDataLst>
                <p:tags r:id="rId3"/>
              </p:custDataLst>
            </p:nvPr>
          </p:nvSpPr>
          <p:spPr bwMode="auto">
            <a:xfrm>
              <a:off x="60" y="60"/>
              <a:ext cx="87" cy="86"/>
            </a:xfrm>
            <a:custGeom>
              <a:avLst/>
              <a:gdLst>
                <a:gd name="T0" fmla="*/ 56 w 59"/>
                <a:gd name="T1" fmla="*/ 2 h 58"/>
                <a:gd name="T2" fmla="*/ 48 w 59"/>
                <a:gd name="T3" fmla="*/ 2 h 58"/>
                <a:gd name="T4" fmla="*/ 29 w 59"/>
                <a:gd name="T5" fmla="*/ 21 h 58"/>
                <a:gd name="T6" fmla="*/ 11 w 59"/>
                <a:gd name="T7" fmla="*/ 2 h 58"/>
                <a:gd name="T8" fmla="*/ 2 w 59"/>
                <a:gd name="T9" fmla="*/ 2 h 58"/>
                <a:gd name="T10" fmla="*/ 2 w 59"/>
                <a:gd name="T11" fmla="*/ 11 h 58"/>
                <a:gd name="T12" fmla="*/ 21 w 59"/>
                <a:gd name="T13" fmla="*/ 29 h 58"/>
                <a:gd name="T14" fmla="*/ 2 w 59"/>
                <a:gd name="T15" fmla="*/ 48 h 58"/>
                <a:gd name="T16" fmla="*/ 2 w 59"/>
                <a:gd name="T17" fmla="*/ 56 h 58"/>
                <a:gd name="T18" fmla="*/ 7 w 59"/>
                <a:gd name="T19" fmla="*/ 58 h 58"/>
                <a:gd name="T20" fmla="*/ 11 w 59"/>
                <a:gd name="T21" fmla="*/ 56 h 58"/>
                <a:gd name="T22" fmla="*/ 29 w 59"/>
                <a:gd name="T23" fmla="*/ 38 h 58"/>
                <a:gd name="T24" fmla="*/ 48 w 59"/>
                <a:gd name="T25" fmla="*/ 56 h 58"/>
                <a:gd name="T26" fmla="*/ 52 w 59"/>
                <a:gd name="T27" fmla="*/ 58 h 58"/>
                <a:gd name="T28" fmla="*/ 56 w 59"/>
                <a:gd name="T29" fmla="*/ 56 h 58"/>
                <a:gd name="T30" fmla="*/ 56 w 59"/>
                <a:gd name="T31" fmla="*/ 48 h 58"/>
                <a:gd name="T32" fmla="*/ 38 w 59"/>
                <a:gd name="T33" fmla="*/ 29 h 58"/>
                <a:gd name="T34" fmla="*/ 56 w 59"/>
                <a:gd name="T35" fmla="*/ 11 h 58"/>
                <a:gd name="T36" fmla="*/ 56 w 59"/>
                <a:gd name="T37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58">
                  <a:moveTo>
                    <a:pt x="56" y="2"/>
                  </a:moveTo>
                  <a:cubicBezTo>
                    <a:pt x="54" y="0"/>
                    <a:pt x="50" y="0"/>
                    <a:pt x="48" y="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5" y="0"/>
                    <a:pt x="2" y="2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0" y="50"/>
                    <a:pt x="0" y="54"/>
                    <a:pt x="2" y="56"/>
                  </a:cubicBezTo>
                  <a:cubicBezTo>
                    <a:pt x="3" y="58"/>
                    <a:pt x="5" y="58"/>
                    <a:pt x="7" y="58"/>
                  </a:cubicBezTo>
                  <a:cubicBezTo>
                    <a:pt x="8" y="58"/>
                    <a:pt x="10" y="58"/>
                    <a:pt x="11" y="56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9" y="58"/>
                    <a:pt x="51" y="58"/>
                    <a:pt x="52" y="58"/>
                  </a:cubicBezTo>
                  <a:cubicBezTo>
                    <a:pt x="54" y="58"/>
                    <a:pt x="55" y="58"/>
                    <a:pt x="56" y="56"/>
                  </a:cubicBezTo>
                  <a:cubicBezTo>
                    <a:pt x="59" y="54"/>
                    <a:pt x="59" y="50"/>
                    <a:pt x="56" y="4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9" y="8"/>
                    <a:pt x="59" y="5"/>
                    <a:pt x="5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" name="Freeform 21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70 w 140"/>
                <a:gd name="T1" fmla="*/ 0 h 140"/>
                <a:gd name="T2" fmla="*/ 0 w 140"/>
                <a:gd name="T3" fmla="*/ 70 h 140"/>
                <a:gd name="T4" fmla="*/ 70 w 140"/>
                <a:gd name="T5" fmla="*/ 140 h 140"/>
                <a:gd name="T6" fmla="*/ 140 w 140"/>
                <a:gd name="T7" fmla="*/ 70 h 140"/>
                <a:gd name="T8" fmla="*/ 70 w 140"/>
                <a:gd name="T9" fmla="*/ 0 h 140"/>
                <a:gd name="T10" fmla="*/ 70 w 140"/>
                <a:gd name="T11" fmla="*/ 128 h 140"/>
                <a:gd name="T12" fmla="*/ 12 w 140"/>
                <a:gd name="T13" fmla="*/ 70 h 140"/>
                <a:gd name="T14" fmla="*/ 70 w 140"/>
                <a:gd name="T15" fmla="*/ 12 h 140"/>
                <a:gd name="T16" fmla="*/ 128 w 140"/>
                <a:gd name="T17" fmla="*/ 70 h 140"/>
                <a:gd name="T18" fmla="*/ 70 w 140"/>
                <a:gd name="T19" fmla="*/ 12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0"/>
                    <a:pt x="70" y="140"/>
                  </a:cubicBezTo>
                  <a:cubicBezTo>
                    <a:pt x="109" y="140"/>
                    <a:pt x="140" y="109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  <a:moveTo>
                    <a:pt x="70" y="128"/>
                  </a:moveTo>
                  <a:cubicBezTo>
                    <a:pt x="38" y="128"/>
                    <a:pt x="12" y="102"/>
                    <a:pt x="12" y="70"/>
                  </a:cubicBezTo>
                  <a:cubicBezTo>
                    <a:pt x="12" y="38"/>
                    <a:pt x="38" y="12"/>
                    <a:pt x="70" y="12"/>
                  </a:cubicBezTo>
                  <a:cubicBezTo>
                    <a:pt x="102" y="12"/>
                    <a:pt x="128" y="38"/>
                    <a:pt x="128" y="70"/>
                  </a:cubicBezTo>
                  <a:cubicBezTo>
                    <a:pt x="128" y="102"/>
                    <a:pt x="102" y="128"/>
                    <a:pt x="7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6" name="Freeform 22"/>
            <p:cNvSpPr/>
            <p:nvPr>
              <p:custDataLst>
                <p:tags r:id="rId5"/>
              </p:custDataLst>
            </p:nvPr>
          </p:nvSpPr>
          <p:spPr bwMode="auto">
            <a:xfrm>
              <a:off x="60" y="60"/>
              <a:ext cx="87" cy="86"/>
            </a:xfrm>
            <a:custGeom>
              <a:avLst/>
              <a:gdLst>
                <a:gd name="T0" fmla="*/ 56 w 59"/>
                <a:gd name="T1" fmla="*/ 2 h 58"/>
                <a:gd name="T2" fmla="*/ 48 w 59"/>
                <a:gd name="T3" fmla="*/ 2 h 58"/>
                <a:gd name="T4" fmla="*/ 29 w 59"/>
                <a:gd name="T5" fmla="*/ 21 h 58"/>
                <a:gd name="T6" fmla="*/ 11 w 59"/>
                <a:gd name="T7" fmla="*/ 2 h 58"/>
                <a:gd name="T8" fmla="*/ 2 w 59"/>
                <a:gd name="T9" fmla="*/ 2 h 58"/>
                <a:gd name="T10" fmla="*/ 2 w 59"/>
                <a:gd name="T11" fmla="*/ 11 h 58"/>
                <a:gd name="T12" fmla="*/ 21 w 59"/>
                <a:gd name="T13" fmla="*/ 29 h 58"/>
                <a:gd name="T14" fmla="*/ 2 w 59"/>
                <a:gd name="T15" fmla="*/ 48 h 58"/>
                <a:gd name="T16" fmla="*/ 2 w 59"/>
                <a:gd name="T17" fmla="*/ 56 h 58"/>
                <a:gd name="T18" fmla="*/ 7 w 59"/>
                <a:gd name="T19" fmla="*/ 58 h 58"/>
                <a:gd name="T20" fmla="*/ 11 w 59"/>
                <a:gd name="T21" fmla="*/ 56 h 58"/>
                <a:gd name="T22" fmla="*/ 29 w 59"/>
                <a:gd name="T23" fmla="*/ 38 h 58"/>
                <a:gd name="T24" fmla="*/ 48 w 59"/>
                <a:gd name="T25" fmla="*/ 56 h 58"/>
                <a:gd name="T26" fmla="*/ 52 w 59"/>
                <a:gd name="T27" fmla="*/ 58 h 58"/>
                <a:gd name="T28" fmla="*/ 56 w 59"/>
                <a:gd name="T29" fmla="*/ 56 h 58"/>
                <a:gd name="T30" fmla="*/ 56 w 59"/>
                <a:gd name="T31" fmla="*/ 48 h 58"/>
                <a:gd name="T32" fmla="*/ 38 w 59"/>
                <a:gd name="T33" fmla="*/ 29 h 58"/>
                <a:gd name="T34" fmla="*/ 56 w 59"/>
                <a:gd name="T35" fmla="*/ 11 h 58"/>
                <a:gd name="T36" fmla="*/ 56 w 59"/>
                <a:gd name="T37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58">
                  <a:moveTo>
                    <a:pt x="56" y="2"/>
                  </a:moveTo>
                  <a:cubicBezTo>
                    <a:pt x="54" y="0"/>
                    <a:pt x="50" y="0"/>
                    <a:pt x="48" y="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5" y="0"/>
                    <a:pt x="2" y="2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0" y="50"/>
                    <a:pt x="0" y="54"/>
                    <a:pt x="2" y="56"/>
                  </a:cubicBezTo>
                  <a:cubicBezTo>
                    <a:pt x="3" y="58"/>
                    <a:pt x="5" y="58"/>
                    <a:pt x="7" y="58"/>
                  </a:cubicBezTo>
                  <a:cubicBezTo>
                    <a:pt x="8" y="58"/>
                    <a:pt x="10" y="58"/>
                    <a:pt x="11" y="56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9" y="58"/>
                    <a:pt x="51" y="58"/>
                    <a:pt x="52" y="58"/>
                  </a:cubicBezTo>
                  <a:cubicBezTo>
                    <a:pt x="54" y="58"/>
                    <a:pt x="55" y="58"/>
                    <a:pt x="56" y="56"/>
                  </a:cubicBezTo>
                  <a:cubicBezTo>
                    <a:pt x="59" y="54"/>
                    <a:pt x="59" y="50"/>
                    <a:pt x="56" y="4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9" y="8"/>
                    <a:pt x="59" y="5"/>
                    <a:pt x="5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7" name="Group 23"/>
          <p:cNvGrpSpPr/>
          <p:nvPr>
            <p:custDataLst>
              <p:tags r:id="rId6"/>
            </p:custDataLst>
          </p:nvPr>
        </p:nvGrpSpPr>
        <p:grpSpPr bwMode="auto">
          <a:xfrm>
            <a:off x="5570946" y="1964601"/>
            <a:ext cx="309557" cy="309557"/>
            <a:chOff x="0" y="0"/>
            <a:chExt cx="205" cy="206"/>
          </a:xfrm>
          <a:solidFill>
            <a:schemeClr val="accent2"/>
          </a:solidFill>
        </p:grpSpPr>
        <p:sp>
          <p:nvSpPr>
            <p:cNvPr id="8" name="Freeform 24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0 w 205"/>
                <a:gd name="T1" fmla="*/ 0 h 206"/>
                <a:gd name="T2" fmla="*/ 0 w 205"/>
                <a:gd name="T3" fmla="*/ 206 h 206"/>
                <a:gd name="T4" fmla="*/ 205 w 205"/>
                <a:gd name="T5" fmla="*/ 206 h 206"/>
                <a:gd name="T6" fmla="*/ 205 w 205"/>
                <a:gd name="T7" fmla="*/ 0 h 206"/>
                <a:gd name="T8" fmla="*/ 0 w 205"/>
                <a:gd name="T9" fmla="*/ 0 h 206"/>
                <a:gd name="T10" fmla="*/ 188 w 205"/>
                <a:gd name="T11" fmla="*/ 188 h 206"/>
                <a:gd name="T12" fmla="*/ 17 w 205"/>
                <a:gd name="T13" fmla="*/ 188 h 206"/>
                <a:gd name="T14" fmla="*/ 17 w 205"/>
                <a:gd name="T15" fmla="*/ 17 h 206"/>
                <a:gd name="T16" fmla="*/ 188 w 205"/>
                <a:gd name="T17" fmla="*/ 17 h 206"/>
                <a:gd name="T18" fmla="*/ 188 w 205"/>
                <a:gd name="T19" fmla="*/ 18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206">
                  <a:moveTo>
                    <a:pt x="0" y="0"/>
                  </a:moveTo>
                  <a:lnTo>
                    <a:pt x="0" y="206"/>
                  </a:lnTo>
                  <a:lnTo>
                    <a:pt x="205" y="206"/>
                  </a:lnTo>
                  <a:lnTo>
                    <a:pt x="205" y="0"/>
                  </a:lnTo>
                  <a:lnTo>
                    <a:pt x="0" y="0"/>
                  </a:lnTo>
                  <a:close/>
                  <a:moveTo>
                    <a:pt x="188" y="188"/>
                  </a:moveTo>
                  <a:lnTo>
                    <a:pt x="17" y="188"/>
                  </a:lnTo>
                  <a:lnTo>
                    <a:pt x="17" y="17"/>
                  </a:lnTo>
                  <a:lnTo>
                    <a:pt x="188" y="17"/>
                  </a:lnTo>
                  <a:lnTo>
                    <a:pt x="188" y="1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9" name="Freeform 25"/>
            <p:cNvSpPr/>
            <p:nvPr>
              <p:custDataLst>
                <p:tags r:id="rId8"/>
              </p:custDataLst>
            </p:nvPr>
          </p:nvSpPr>
          <p:spPr bwMode="auto">
            <a:xfrm>
              <a:off x="48" y="60"/>
              <a:ext cx="112" cy="90"/>
            </a:xfrm>
            <a:custGeom>
              <a:avLst/>
              <a:gdLst>
                <a:gd name="T0" fmla="*/ 112 w 112"/>
                <a:gd name="T1" fmla="*/ 12 h 90"/>
                <a:gd name="T2" fmla="*/ 99 w 112"/>
                <a:gd name="T3" fmla="*/ 0 h 90"/>
                <a:gd name="T4" fmla="*/ 44 w 112"/>
                <a:gd name="T5" fmla="*/ 66 h 90"/>
                <a:gd name="T6" fmla="*/ 10 w 112"/>
                <a:gd name="T7" fmla="*/ 38 h 90"/>
                <a:gd name="T8" fmla="*/ 0 w 112"/>
                <a:gd name="T9" fmla="*/ 53 h 90"/>
                <a:gd name="T10" fmla="*/ 47 w 112"/>
                <a:gd name="T11" fmla="*/ 90 h 90"/>
                <a:gd name="T12" fmla="*/ 112 w 112"/>
                <a:gd name="T13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90">
                  <a:moveTo>
                    <a:pt x="112" y="12"/>
                  </a:moveTo>
                  <a:lnTo>
                    <a:pt x="99" y="0"/>
                  </a:lnTo>
                  <a:lnTo>
                    <a:pt x="44" y="66"/>
                  </a:lnTo>
                  <a:lnTo>
                    <a:pt x="10" y="38"/>
                  </a:lnTo>
                  <a:lnTo>
                    <a:pt x="0" y="53"/>
                  </a:lnTo>
                  <a:lnTo>
                    <a:pt x="47" y="90"/>
                  </a:lnTo>
                  <a:lnTo>
                    <a:pt x="1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10" name="Group 26"/>
          <p:cNvGrpSpPr/>
          <p:nvPr>
            <p:custDataLst>
              <p:tags r:id="rId9"/>
            </p:custDataLst>
          </p:nvPr>
        </p:nvGrpSpPr>
        <p:grpSpPr bwMode="auto">
          <a:xfrm>
            <a:off x="5570946" y="4174119"/>
            <a:ext cx="309557" cy="314043"/>
            <a:chOff x="0" y="0"/>
            <a:chExt cx="205" cy="208"/>
          </a:xfrm>
          <a:solidFill>
            <a:schemeClr val="accent2"/>
          </a:solidFill>
        </p:grpSpPr>
        <p:sp>
          <p:nvSpPr>
            <p:cNvPr id="11" name="Freeform 27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0" y="0"/>
              <a:ext cx="205" cy="208"/>
            </a:xfrm>
            <a:custGeom>
              <a:avLst/>
              <a:gdLst>
                <a:gd name="T0" fmla="*/ 136 w 140"/>
                <a:gd name="T1" fmla="*/ 55 h 141"/>
                <a:gd name="T2" fmla="*/ 122 w 140"/>
                <a:gd name="T3" fmla="*/ 46 h 141"/>
                <a:gd name="T4" fmla="*/ 127 w 140"/>
                <a:gd name="T5" fmla="*/ 29 h 141"/>
                <a:gd name="T6" fmla="*/ 106 w 140"/>
                <a:gd name="T7" fmla="*/ 14 h 141"/>
                <a:gd name="T8" fmla="*/ 90 w 140"/>
                <a:gd name="T9" fmla="*/ 17 h 141"/>
                <a:gd name="T10" fmla="*/ 81 w 140"/>
                <a:gd name="T11" fmla="*/ 2 h 141"/>
                <a:gd name="T12" fmla="*/ 55 w 140"/>
                <a:gd name="T13" fmla="*/ 6 h 141"/>
                <a:gd name="T14" fmla="*/ 46 w 140"/>
                <a:gd name="T15" fmla="*/ 19 h 141"/>
                <a:gd name="T16" fmla="*/ 29 w 140"/>
                <a:gd name="T17" fmla="*/ 14 h 141"/>
                <a:gd name="T18" fmla="*/ 13 w 140"/>
                <a:gd name="T19" fmla="*/ 36 h 141"/>
                <a:gd name="T20" fmla="*/ 16 w 140"/>
                <a:gd name="T21" fmla="*/ 51 h 141"/>
                <a:gd name="T22" fmla="*/ 1 w 140"/>
                <a:gd name="T23" fmla="*/ 60 h 141"/>
                <a:gd name="T24" fmla="*/ 1 w 140"/>
                <a:gd name="T25" fmla="*/ 81 h 141"/>
                <a:gd name="T26" fmla="*/ 16 w 140"/>
                <a:gd name="T27" fmla="*/ 90 h 141"/>
                <a:gd name="T28" fmla="*/ 13 w 140"/>
                <a:gd name="T29" fmla="*/ 106 h 141"/>
                <a:gd name="T30" fmla="*/ 29 w 140"/>
                <a:gd name="T31" fmla="*/ 127 h 141"/>
                <a:gd name="T32" fmla="*/ 46 w 140"/>
                <a:gd name="T33" fmla="*/ 123 h 141"/>
                <a:gd name="T34" fmla="*/ 55 w 140"/>
                <a:gd name="T35" fmla="*/ 136 h 141"/>
                <a:gd name="T36" fmla="*/ 70 w 140"/>
                <a:gd name="T37" fmla="*/ 141 h 141"/>
                <a:gd name="T38" fmla="*/ 86 w 140"/>
                <a:gd name="T39" fmla="*/ 136 h 141"/>
                <a:gd name="T40" fmla="*/ 95 w 140"/>
                <a:gd name="T41" fmla="*/ 123 h 141"/>
                <a:gd name="T42" fmla="*/ 112 w 140"/>
                <a:gd name="T43" fmla="*/ 127 h 141"/>
                <a:gd name="T44" fmla="*/ 127 w 140"/>
                <a:gd name="T45" fmla="*/ 106 h 141"/>
                <a:gd name="T46" fmla="*/ 125 w 140"/>
                <a:gd name="T47" fmla="*/ 90 h 141"/>
                <a:gd name="T48" fmla="*/ 139 w 140"/>
                <a:gd name="T49" fmla="*/ 81 h 141"/>
                <a:gd name="T50" fmla="*/ 139 w 140"/>
                <a:gd name="T51" fmla="*/ 60 h 141"/>
                <a:gd name="T52" fmla="*/ 118 w 140"/>
                <a:gd name="T53" fmla="*/ 80 h 141"/>
                <a:gd name="T54" fmla="*/ 110 w 140"/>
                <a:gd name="T55" fmla="*/ 92 h 141"/>
                <a:gd name="T56" fmla="*/ 115 w 140"/>
                <a:gd name="T57" fmla="*/ 108 h 141"/>
                <a:gd name="T58" fmla="*/ 98 w 140"/>
                <a:gd name="T59" fmla="*/ 111 h 141"/>
                <a:gd name="T60" fmla="*/ 83 w 140"/>
                <a:gd name="T61" fmla="*/ 114 h 141"/>
                <a:gd name="T62" fmla="*/ 76 w 140"/>
                <a:gd name="T63" fmla="*/ 128 h 141"/>
                <a:gd name="T64" fmla="*/ 61 w 140"/>
                <a:gd name="T65" fmla="*/ 118 h 141"/>
                <a:gd name="T66" fmla="*/ 49 w 140"/>
                <a:gd name="T67" fmla="*/ 111 h 141"/>
                <a:gd name="T68" fmla="*/ 33 w 140"/>
                <a:gd name="T69" fmla="*/ 115 h 141"/>
                <a:gd name="T70" fmla="*/ 31 w 140"/>
                <a:gd name="T71" fmla="*/ 98 h 141"/>
                <a:gd name="T72" fmla="*/ 27 w 140"/>
                <a:gd name="T73" fmla="*/ 84 h 141"/>
                <a:gd name="T74" fmla="*/ 13 w 140"/>
                <a:gd name="T75" fmla="*/ 76 h 141"/>
                <a:gd name="T76" fmla="*/ 13 w 140"/>
                <a:gd name="T77" fmla="*/ 65 h 141"/>
                <a:gd name="T78" fmla="*/ 27 w 140"/>
                <a:gd name="T79" fmla="*/ 58 h 141"/>
                <a:gd name="T80" fmla="*/ 31 w 140"/>
                <a:gd name="T81" fmla="*/ 44 h 141"/>
                <a:gd name="T82" fmla="*/ 33 w 140"/>
                <a:gd name="T83" fmla="*/ 26 h 141"/>
                <a:gd name="T84" fmla="*/ 49 w 140"/>
                <a:gd name="T85" fmla="*/ 31 h 141"/>
                <a:gd name="T86" fmla="*/ 61 w 140"/>
                <a:gd name="T87" fmla="*/ 23 h 141"/>
                <a:gd name="T88" fmla="*/ 76 w 140"/>
                <a:gd name="T89" fmla="*/ 13 h 141"/>
                <a:gd name="T90" fmla="*/ 83 w 140"/>
                <a:gd name="T91" fmla="*/ 27 h 141"/>
                <a:gd name="T92" fmla="*/ 98 w 140"/>
                <a:gd name="T93" fmla="*/ 31 h 141"/>
                <a:gd name="T94" fmla="*/ 115 w 140"/>
                <a:gd name="T95" fmla="*/ 34 h 141"/>
                <a:gd name="T96" fmla="*/ 110 w 140"/>
                <a:gd name="T97" fmla="*/ 49 h 141"/>
                <a:gd name="T98" fmla="*/ 118 w 140"/>
                <a:gd name="T99" fmla="*/ 62 h 141"/>
                <a:gd name="T100" fmla="*/ 128 w 140"/>
                <a:gd name="T101" fmla="*/ 7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0" h="141">
                  <a:moveTo>
                    <a:pt x="139" y="60"/>
                  </a:moveTo>
                  <a:cubicBezTo>
                    <a:pt x="139" y="58"/>
                    <a:pt x="138" y="56"/>
                    <a:pt x="136" y="55"/>
                  </a:cubicBezTo>
                  <a:cubicBezTo>
                    <a:pt x="125" y="51"/>
                    <a:pt x="125" y="51"/>
                    <a:pt x="125" y="51"/>
                  </a:cubicBezTo>
                  <a:cubicBezTo>
                    <a:pt x="124" y="50"/>
                    <a:pt x="123" y="48"/>
                    <a:pt x="122" y="46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8" y="34"/>
                    <a:pt x="128" y="31"/>
                    <a:pt x="127" y="29"/>
                  </a:cubicBezTo>
                  <a:cubicBezTo>
                    <a:pt x="123" y="24"/>
                    <a:pt x="117" y="19"/>
                    <a:pt x="112" y="14"/>
                  </a:cubicBezTo>
                  <a:cubicBezTo>
                    <a:pt x="110" y="13"/>
                    <a:pt x="108" y="13"/>
                    <a:pt x="106" y="14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3" y="18"/>
                    <a:pt x="91" y="17"/>
                    <a:pt x="90" y="1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4"/>
                    <a:pt x="83" y="2"/>
                    <a:pt x="81" y="2"/>
                  </a:cubicBezTo>
                  <a:cubicBezTo>
                    <a:pt x="73" y="0"/>
                    <a:pt x="67" y="0"/>
                    <a:pt x="60" y="2"/>
                  </a:cubicBezTo>
                  <a:cubicBezTo>
                    <a:pt x="58" y="2"/>
                    <a:pt x="56" y="4"/>
                    <a:pt x="55" y="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9" y="17"/>
                    <a:pt x="47" y="18"/>
                    <a:pt x="46" y="19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3" y="13"/>
                    <a:pt x="31" y="13"/>
                    <a:pt x="29" y="14"/>
                  </a:cubicBezTo>
                  <a:cubicBezTo>
                    <a:pt x="23" y="19"/>
                    <a:pt x="18" y="24"/>
                    <a:pt x="14" y="29"/>
                  </a:cubicBezTo>
                  <a:cubicBezTo>
                    <a:pt x="13" y="31"/>
                    <a:pt x="12" y="34"/>
                    <a:pt x="13" y="3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8"/>
                    <a:pt x="17" y="50"/>
                    <a:pt x="16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3" y="56"/>
                    <a:pt x="2" y="58"/>
                    <a:pt x="1" y="60"/>
                  </a:cubicBezTo>
                  <a:cubicBezTo>
                    <a:pt x="1" y="64"/>
                    <a:pt x="0" y="67"/>
                    <a:pt x="0" y="71"/>
                  </a:cubicBezTo>
                  <a:cubicBezTo>
                    <a:pt x="0" y="74"/>
                    <a:pt x="1" y="77"/>
                    <a:pt x="1" y="81"/>
                  </a:cubicBezTo>
                  <a:cubicBezTo>
                    <a:pt x="2" y="84"/>
                    <a:pt x="3" y="85"/>
                    <a:pt x="5" y="86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7" y="92"/>
                    <a:pt x="18" y="94"/>
                    <a:pt x="18" y="95"/>
                  </a:cubicBezTo>
                  <a:cubicBezTo>
                    <a:pt x="13" y="106"/>
                    <a:pt x="13" y="106"/>
                    <a:pt x="13" y="106"/>
                  </a:cubicBezTo>
                  <a:cubicBezTo>
                    <a:pt x="12" y="108"/>
                    <a:pt x="13" y="110"/>
                    <a:pt x="14" y="112"/>
                  </a:cubicBezTo>
                  <a:cubicBezTo>
                    <a:pt x="18" y="118"/>
                    <a:pt x="23" y="123"/>
                    <a:pt x="29" y="127"/>
                  </a:cubicBezTo>
                  <a:cubicBezTo>
                    <a:pt x="31" y="128"/>
                    <a:pt x="33" y="129"/>
                    <a:pt x="35" y="128"/>
                  </a:cubicBezTo>
                  <a:cubicBezTo>
                    <a:pt x="46" y="123"/>
                    <a:pt x="46" y="123"/>
                    <a:pt x="46" y="123"/>
                  </a:cubicBezTo>
                  <a:cubicBezTo>
                    <a:pt x="47" y="124"/>
                    <a:pt x="49" y="124"/>
                    <a:pt x="51" y="125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6" y="138"/>
                    <a:pt x="58" y="140"/>
                    <a:pt x="60" y="140"/>
                  </a:cubicBezTo>
                  <a:cubicBezTo>
                    <a:pt x="64" y="140"/>
                    <a:pt x="67" y="141"/>
                    <a:pt x="70" y="141"/>
                  </a:cubicBezTo>
                  <a:cubicBezTo>
                    <a:pt x="74" y="141"/>
                    <a:pt x="77" y="140"/>
                    <a:pt x="81" y="140"/>
                  </a:cubicBezTo>
                  <a:cubicBezTo>
                    <a:pt x="83" y="140"/>
                    <a:pt x="85" y="138"/>
                    <a:pt x="86" y="136"/>
                  </a:cubicBezTo>
                  <a:cubicBezTo>
                    <a:pt x="90" y="125"/>
                    <a:pt x="90" y="125"/>
                    <a:pt x="90" y="125"/>
                  </a:cubicBezTo>
                  <a:cubicBezTo>
                    <a:pt x="91" y="124"/>
                    <a:pt x="93" y="124"/>
                    <a:pt x="95" y="123"/>
                  </a:cubicBezTo>
                  <a:cubicBezTo>
                    <a:pt x="106" y="128"/>
                    <a:pt x="106" y="128"/>
                    <a:pt x="106" y="128"/>
                  </a:cubicBezTo>
                  <a:cubicBezTo>
                    <a:pt x="108" y="129"/>
                    <a:pt x="110" y="128"/>
                    <a:pt x="112" y="127"/>
                  </a:cubicBezTo>
                  <a:cubicBezTo>
                    <a:pt x="117" y="123"/>
                    <a:pt x="123" y="118"/>
                    <a:pt x="127" y="112"/>
                  </a:cubicBezTo>
                  <a:cubicBezTo>
                    <a:pt x="128" y="110"/>
                    <a:pt x="128" y="108"/>
                    <a:pt x="127" y="106"/>
                  </a:cubicBezTo>
                  <a:cubicBezTo>
                    <a:pt x="122" y="95"/>
                    <a:pt x="122" y="95"/>
                    <a:pt x="122" y="95"/>
                  </a:cubicBezTo>
                  <a:cubicBezTo>
                    <a:pt x="123" y="94"/>
                    <a:pt x="124" y="92"/>
                    <a:pt x="125" y="90"/>
                  </a:cubicBezTo>
                  <a:cubicBezTo>
                    <a:pt x="136" y="86"/>
                    <a:pt x="136" y="86"/>
                    <a:pt x="136" y="86"/>
                  </a:cubicBezTo>
                  <a:cubicBezTo>
                    <a:pt x="138" y="85"/>
                    <a:pt x="139" y="84"/>
                    <a:pt x="139" y="81"/>
                  </a:cubicBezTo>
                  <a:cubicBezTo>
                    <a:pt x="140" y="77"/>
                    <a:pt x="140" y="74"/>
                    <a:pt x="140" y="71"/>
                  </a:cubicBezTo>
                  <a:cubicBezTo>
                    <a:pt x="140" y="67"/>
                    <a:pt x="140" y="64"/>
                    <a:pt x="139" y="60"/>
                  </a:cubicBezTo>
                  <a:close/>
                  <a:moveTo>
                    <a:pt x="128" y="76"/>
                  </a:moveTo>
                  <a:cubicBezTo>
                    <a:pt x="118" y="80"/>
                    <a:pt x="118" y="80"/>
                    <a:pt x="118" y="80"/>
                  </a:cubicBezTo>
                  <a:cubicBezTo>
                    <a:pt x="116" y="80"/>
                    <a:pt x="115" y="82"/>
                    <a:pt x="114" y="84"/>
                  </a:cubicBezTo>
                  <a:cubicBezTo>
                    <a:pt x="113" y="87"/>
                    <a:pt x="112" y="90"/>
                    <a:pt x="110" y="92"/>
                  </a:cubicBezTo>
                  <a:cubicBezTo>
                    <a:pt x="109" y="94"/>
                    <a:pt x="109" y="96"/>
                    <a:pt x="110" y="9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3" y="111"/>
                    <a:pt x="110" y="113"/>
                    <a:pt x="107" y="115"/>
                  </a:cubicBezTo>
                  <a:cubicBezTo>
                    <a:pt x="98" y="111"/>
                    <a:pt x="98" y="111"/>
                    <a:pt x="98" y="111"/>
                  </a:cubicBezTo>
                  <a:cubicBezTo>
                    <a:pt x="96" y="110"/>
                    <a:pt x="94" y="110"/>
                    <a:pt x="92" y="111"/>
                  </a:cubicBezTo>
                  <a:cubicBezTo>
                    <a:pt x="89" y="112"/>
                    <a:pt x="86" y="113"/>
                    <a:pt x="83" y="114"/>
                  </a:cubicBezTo>
                  <a:cubicBezTo>
                    <a:pt x="81" y="115"/>
                    <a:pt x="80" y="116"/>
                    <a:pt x="79" y="11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2" y="129"/>
                    <a:pt x="69" y="129"/>
                    <a:pt x="65" y="12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6"/>
                    <a:pt x="59" y="115"/>
                    <a:pt x="57" y="114"/>
                  </a:cubicBezTo>
                  <a:cubicBezTo>
                    <a:pt x="54" y="113"/>
                    <a:pt x="51" y="112"/>
                    <a:pt x="49" y="111"/>
                  </a:cubicBezTo>
                  <a:cubicBezTo>
                    <a:pt x="47" y="110"/>
                    <a:pt x="45" y="110"/>
                    <a:pt x="43" y="111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8" y="111"/>
                    <a:pt x="26" y="108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6"/>
                    <a:pt x="31" y="94"/>
                    <a:pt x="30" y="92"/>
                  </a:cubicBezTo>
                  <a:cubicBezTo>
                    <a:pt x="29" y="90"/>
                    <a:pt x="28" y="87"/>
                    <a:pt x="27" y="84"/>
                  </a:cubicBezTo>
                  <a:cubicBezTo>
                    <a:pt x="26" y="82"/>
                    <a:pt x="25" y="80"/>
                    <a:pt x="23" y="80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2" y="74"/>
                    <a:pt x="12" y="72"/>
                    <a:pt x="12" y="71"/>
                  </a:cubicBezTo>
                  <a:cubicBezTo>
                    <a:pt x="12" y="69"/>
                    <a:pt x="12" y="67"/>
                    <a:pt x="13" y="65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5" y="61"/>
                    <a:pt x="26" y="60"/>
                    <a:pt x="27" y="58"/>
                  </a:cubicBezTo>
                  <a:cubicBezTo>
                    <a:pt x="28" y="55"/>
                    <a:pt x="29" y="52"/>
                    <a:pt x="30" y="49"/>
                  </a:cubicBezTo>
                  <a:cubicBezTo>
                    <a:pt x="31" y="47"/>
                    <a:pt x="31" y="45"/>
                    <a:pt x="31" y="4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8" y="31"/>
                    <a:pt x="31" y="28"/>
                    <a:pt x="33" y="26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5" y="32"/>
                    <a:pt x="47" y="32"/>
                    <a:pt x="49" y="31"/>
                  </a:cubicBezTo>
                  <a:cubicBezTo>
                    <a:pt x="51" y="29"/>
                    <a:pt x="54" y="28"/>
                    <a:pt x="57" y="27"/>
                  </a:cubicBezTo>
                  <a:cubicBezTo>
                    <a:pt x="59" y="27"/>
                    <a:pt x="61" y="25"/>
                    <a:pt x="61" y="2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9" y="13"/>
                    <a:pt x="72" y="13"/>
                    <a:pt x="76" y="13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80" y="25"/>
                    <a:pt x="81" y="27"/>
                    <a:pt x="83" y="27"/>
                  </a:cubicBezTo>
                  <a:cubicBezTo>
                    <a:pt x="86" y="28"/>
                    <a:pt x="89" y="29"/>
                    <a:pt x="92" y="31"/>
                  </a:cubicBezTo>
                  <a:cubicBezTo>
                    <a:pt x="94" y="32"/>
                    <a:pt x="96" y="32"/>
                    <a:pt x="98" y="31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10" y="28"/>
                    <a:pt x="113" y="31"/>
                    <a:pt x="115" y="34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09" y="45"/>
                    <a:pt x="109" y="47"/>
                    <a:pt x="110" y="49"/>
                  </a:cubicBezTo>
                  <a:cubicBezTo>
                    <a:pt x="112" y="52"/>
                    <a:pt x="113" y="55"/>
                    <a:pt x="114" y="58"/>
                  </a:cubicBezTo>
                  <a:cubicBezTo>
                    <a:pt x="115" y="60"/>
                    <a:pt x="116" y="61"/>
                    <a:pt x="118" y="62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67"/>
                    <a:pt x="128" y="69"/>
                    <a:pt x="128" y="71"/>
                  </a:cubicBezTo>
                  <a:cubicBezTo>
                    <a:pt x="128" y="72"/>
                    <a:pt x="128" y="74"/>
                    <a:pt x="128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2" name="Freeform 28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63" y="62"/>
              <a:ext cx="81" cy="81"/>
            </a:xfrm>
            <a:custGeom>
              <a:avLst/>
              <a:gdLst>
                <a:gd name="T0" fmla="*/ 27 w 55"/>
                <a:gd name="T1" fmla="*/ 0 h 55"/>
                <a:gd name="T2" fmla="*/ 0 w 55"/>
                <a:gd name="T3" fmla="*/ 27 h 55"/>
                <a:gd name="T4" fmla="*/ 27 w 55"/>
                <a:gd name="T5" fmla="*/ 55 h 55"/>
                <a:gd name="T6" fmla="*/ 55 w 55"/>
                <a:gd name="T7" fmla="*/ 27 h 55"/>
                <a:gd name="T8" fmla="*/ 27 w 55"/>
                <a:gd name="T9" fmla="*/ 0 h 55"/>
                <a:gd name="T10" fmla="*/ 27 w 55"/>
                <a:gd name="T11" fmla="*/ 43 h 55"/>
                <a:gd name="T12" fmla="*/ 12 w 55"/>
                <a:gd name="T13" fmla="*/ 27 h 55"/>
                <a:gd name="T14" fmla="*/ 27 w 55"/>
                <a:gd name="T15" fmla="*/ 12 h 55"/>
                <a:gd name="T16" fmla="*/ 43 w 55"/>
                <a:gd name="T17" fmla="*/ 27 h 55"/>
                <a:gd name="T18" fmla="*/ 27 w 55"/>
                <a:gd name="T19" fmla="*/ 4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3" y="55"/>
                    <a:pt x="55" y="43"/>
                    <a:pt x="55" y="27"/>
                  </a:cubicBezTo>
                  <a:cubicBezTo>
                    <a:pt x="55" y="12"/>
                    <a:pt x="43" y="0"/>
                    <a:pt x="27" y="0"/>
                  </a:cubicBezTo>
                  <a:close/>
                  <a:moveTo>
                    <a:pt x="27" y="43"/>
                  </a:moveTo>
                  <a:cubicBezTo>
                    <a:pt x="19" y="43"/>
                    <a:pt x="12" y="36"/>
                    <a:pt x="12" y="27"/>
                  </a:cubicBezTo>
                  <a:cubicBezTo>
                    <a:pt x="12" y="19"/>
                    <a:pt x="19" y="12"/>
                    <a:pt x="27" y="12"/>
                  </a:cubicBezTo>
                  <a:cubicBezTo>
                    <a:pt x="36" y="12"/>
                    <a:pt x="43" y="19"/>
                    <a:pt x="43" y="27"/>
                  </a:cubicBezTo>
                  <a:cubicBezTo>
                    <a:pt x="43" y="36"/>
                    <a:pt x="36" y="43"/>
                    <a:pt x="27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13" name="Group 29"/>
          <p:cNvGrpSpPr/>
          <p:nvPr>
            <p:custDataLst>
              <p:tags r:id="rId12"/>
            </p:custDataLst>
          </p:nvPr>
        </p:nvGrpSpPr>
        <p:grpSpPr bwMode="auto">
          <a:xfrm>
            <a:off x="5570946" y="3068238"/>
            <a:ext cx="309557" cy="309557"/>
            <a:chOff x="0" y="0"/>
            <a:chExt cx="205" cy="207"/>
          </a:xfrm>
          <a:solidFill>
            <a:schemeClr val="accent1"/>
          </a:solidFill>
        </p:grpSpPr>
        <p:sp>
          <p:nvSpPr>
            <p:cNvPr id="14" name="Freeform 30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0" y="0"/>
              <a:ext cx="205" cy="207"/>
            </a:xfrm>
            <a:custGeom>
              <a:avLst/>
              <a:gdLst>
                <a:gd name="T0" fmla="*/ 70 w 140"/>
                <a:gd name="T1" fmla="*/ 140 h 140"/>
                <a:gd name="T2" fmla="*/ 0 w 140"/>
                <a:gd name="T3" fmla="*/ 70 h 140"/>
                <a:gd name="T4" fmla="*/ 70 w 140"/>
                <a:gd name="T5" fmla="*/ 0 h 140"/>
                <a:gd name="T6" fmla="*/ 140 w 140"/>
                <a:gd name="T7" fmla="*/ 70 h 140"/>
                <a:gd name="T8" fmla="*/ 70 w 140"/>
                <a:gd name="T9" fmla="*/ 140 h 140"/>
                <a:gd name="T10" fmla="*/ 70 w 140"/>
                <a:gd name="T11" fmla="*/ 12 h 140"/>
                <a:gd name="T12" fmla="*/ 12 w 140"/>
                <a:gd name="T13" fmla="*/ 70 h 140"/>
                <a:gd name="T14" fmla="*/ 70 w 140"/>
                <a:gd name="T15" fmla="*/ 128 h 140"/>
                <a:gd name="T16" fmla="*/ 128 w 140"/>
                <a:gd name="T17" fmla="*/ 70 h 140"/>
                <a:gd name="T18" fmla="*/ 70 w 140"/>
                <a:gd name="T19" fmla="*/ 1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140"/>
                  </a:moveTo>
                  <a:cubicBezTo>
                    <a:pt x="32" y="140"/>
                    <a:pt x="0" y="109"/>
                    <a:pt x="0" y="70"/>
                  </a:cubicBezTo>
                  <a:cubicBezTo>
                    <a:pt x="0" y="32"/>
                    <a:pt x="32" y="0"/>
                    <a:pt x="70" y="0"/>
                  </a:cubicBezTo>
                  <a:cubicBezTo>
                    <a:pt x="109" y="0"/>
                    <a:pt x="140" y="32"/>
                    <a:pt x="140" y="70"/>
                  </a:cubicBezTo>
                  <a:cubicBezTo>
                    <a:pt x="140" y="109"/>
                    <a:pt x="109" y="140"/>
                    <a:pt x="70" y="140"/>
                  </a:cubicBezTo>
                  <a:close/>
                  <a:moveTo>
                    <a:pt x="70" y="12"/>
                  </a:moveTo>
                  <a:cubicBezTo>
                    <a:pt x="38" y="12"/>
                    <a:pt x="12" y="38"/>
                    <a:pt x="12" y="70"/>
                  </a:cubicBezTo>
                  <a:cubicBezTo>
                    <a:pt x="12" y="102"/>
                    <a:pt x="38" y="128"/>
                    <a:pt x="70" y="128"/>
                  </a:cubicBezTo>
                  <a:cubicBezTo>
                    <a:pt x="102" y="128"/>
                    <a:pt x="128" y="102"/>
                    <a:pt x="128" y="70"/>
                  </a:cubicBezTo>
                  <a:cubicBezTo>
                    <a:pt x="128" y="38"/>
                    <a:pt x="102" y="12"/>
                    <a:pt x="7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6" name="Freeform 31"/>
            <p:cNvSpPr/>
            <p:nvPr>
              <p:custDataLst>
                <p:tags r:id="rId14"/>
              </p:custDataLst>
            </p:nvPr>
          </p:nvSpPr>
          <p:spPr bwMode="auto">
            <a:xfrm>
              <a:off x="94" y="40"/>
              <a:ext cx="63" cy="72"/>
            </a:xfrm>
            <a:custGeom>
              <a:avLst/>
              <a:gdLst>
                <a:gd name="T0" fmla="*/ 37 w 43"/>
                <a:gd name="T1" fmla="*/ 49 h 49"/>
                <a:gd name="T2" fmla="*/ 6 w 43"/>
                <a:gd name="T3" fmla="*/ 49 h 49"/>
                <a:gd name="T4" fmla="*/ 0 w 43"/>
                <a:gd name="T5" fmla="*/ 43 h 49"/>
                <a:gd name="T6" fmla="*/ 0 w 43"/>
                <a:gd name="T7" fmla="*/ 6 h 49"/>
                <a:gd name="T8" fmla="*/ 6 w 43"/>
                <a:gd name="T9" fmla="*/ 0 h 49"/>
                <a:gd name="T10" fmla="*/ 12 w 43"/>
                <a:gd name="T11" fmla="*/ 6 h 49"/>
                <a:gd name="T12" fmla="*/ 12 w 43"/>
                <a:gd name="T13" fmla="*/ 37 h 49"/>
                <a:gd name="T14" fmla="*/ 37 w 43"/>
                <a:gd name="T15" fmla="*/ 37 h 49"/>
                <a:gd name="T16" fmla="*/ 43 w 43"/>
                <a:gd name="T17" fmla="*/ 43 h 49"/>
                <a:gd name="T18" fmla="*/ 37 w 43"/>
                <a:gd name="T1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9">
                  <a:moveTo>
                    <a:pt x="37" y="49"/>
                  </a:moveTo>
                  <a:cubicBezTo>
                    <a:pt x="6" y="49"/>
                    <a:pt x="6" y="49"/>
                    <a:pt x="6" y="49"/>
                  </a:cubicBezTo>
                  <a:cubicBezTo>
                    <a:pt x="3" y="49"/>
                    <a:pt x="0" y="46"/>
                    <a:pt x="0" y="4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0" y="37"/>
                    <a:pt x="43" y="40"/>
                    <a:pt x="43" y="43"/>
                  </a:cubicBezTo>
                  <a:cubicBezTo>
                    <a:pt x="43" y="46"/>
                    <a:pt x="40" y="49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17" name="Line 41"/>
          <p:cNvSpPr>
            <a:spLocks noChangeShapeType="1"/>
          </p:cNvSpPr>
          <p:nvPr/>
        </p:nvSpPr>
        <p:spPr bwMode="auto">
          <a:xfrm>
            <a:off x="5045937" y="1830880"/>
            <a:ext cx="0" cy="3864973"/>
          </a:xfrm>
          <a:prstGeom prst="line">
            <a:avLst/>
          </a:prstGeom>
          <a:noFill/>
          <a:ln w="6350" cmpd="sng">
            <a:solidFill>
              <a:srgbClr val="00C0B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674502" y="2324641"/>
            <a:ext cx="2873332" cy="2865618"/>
            <a:chOff x="2112406" y="2585792"/>
            <a:chExt cx="2873332" cy="2865618"/>
          </a:xfrm>
        </p:grpSpPr>
        <p:sp>
          <p:nvSpPr>
            <p:cNvPr id="19" name="Oval 2"/>
            <p:cNvSpPr>
              <a:spLocks noChangeArrowheads="1"/>
            </p:cNvSpPr>
            <p:nvPr/>
          </p:nvSpPr>
          <p:spPr bwMode="auto">
            <a:xfrm>
              <a:off x="2112406" y="2585792"/>
              <a:ext cx="1422733" cy="1420971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0" name="Oval 3"/>
            <p:cNvSpPr>
              <a:spLocks noChangeArrowheads="1"/>
            </p:cNvSpPr>
            <p:nvPr/>
          </p:nvSpPr>
          <p:spPr bwMode="auto">
            <a:xfrm>
              <a:off x="3539625" y="2585792"/>
              <a:ext cx="1419208" cy="1420971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1" name="Oval 4"/>
            <p:cNvSpPr>
              <a:spLocks noChangeArrowheads="1"/>
            </p:cNvSpPr>
            <p:nvPr/>
          </p:nvSpPr>
          <p:spPr bwMode="auto">
            <a:xfrm>
              <a:off x="2116892" y="4025952"/>
              <a:ext cx="1422733" cy="1420971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2" name="Oval 5"/>
            <p:cNvSpPr>
              <a:spLocks noChangeArrowheads="1"/>
            </p:cNvSpPr>
            <p:nvPr/>
          </p:nvSpPr>
          <p:spPr bwMode="auto">
            <a:xfrm>
              <a:off x="3539625" y="4030439"/>
              <a:ext cx="1419208" cy="1420971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0383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2829300" y="3308704"/>
              <a:ext cx="731272" cy="733514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4" name="Oval 7"/>
            <p:cNvSpPr>
              <a:spLocks noChangeArrowheads="1"/>
            </p:cNvSpPr>
            <p:nvPr/>
          </p:nvSpPr>
          <p:spPr bwMode="auto">
            <a:xfrm>
              <a:off x="3457386" y="3313190"/>
              <a:ext cx="733515" cy="731272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5" name="Oval 8"/>
            <p:cNvSpPr>
              <a:spLocks noChangeArrowheads="1"/>
            </p:cNvSpPr>
            <p:nvPr/>
          </p:nvSpPr>
          <p:spPr bwMode="auto">
            <a:xfrm>
              <a:off x="2829300" y="3909872"/>
              <a:ext cx="731272" cy="733514"/>
            </a:xfrm>
            <a:prstGeom prst="ellipse">
              <a:avLst/>
            </a:prstGeom>
            <a:solidFill>
              <a:schemeClr val="bg2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6" name="Oval 9"/>
            <p:cNvSpPr>
              <a:spLocks noChangeArrowheads="1"/>
            </p:cNvSpPr>
            <p:nvPr/>
          </p:nvSpPr>
          <p:spPr bwMode="auto">
            <a:xfrm>
              <a:off x="3457386" y="3909872"/>
              <a:ext cx="733515" cy="733514"/>
            </a:xfrm>
            <a:prstGeom prst="ellipse">
              <a:avLst/>
            </a:prstGeom>
            <a:solidFill>
              <a:schemeClr val="accent1"/>
            </a:solidFill>
            <a:ln w="9525" cmpd="sng">
              <a:noFill/>
              <a:round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7" name="文本框 4"/>
            <p:cNvSpPr txBox="1"/>
            <p:nvPr/>
          </p:nvSpPr>
          <p:spPr>
            <a:xfrm>
              <a:off x="2278768" y="2942429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grpSp>
          <p:nvGrpSpPr>
            <p:cNvPr id="28" name="Group 23"/>
            <p:cNvGrpSpPr/>
            <p:nvPr/>
          </p:nvGrpSpPr>
          <p:grpSpPr bwMode="auto">
            <a:xfrm>
              <a:off x="3044604" y="3520682"/>
              <a:ext cx="309557" cy="309557"/>
              <a:chOff x="0" y="0"/>
              <a:chExt cx="205" cy="206"/>
            </a:xfrm>
            <a:solidFill>
              <a:srgbClr val="00C0BB"/>
            </a:solidFill>
          </p:grpSpPr>
          <p:sp>
            <p:nvSpPr>
              <p:cNvPr id="43" name="Freeform 24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0 w 205"/>
                  <a:gd name="T1" fmla="*/ 0 h 206"/>
                  <a:gd name="T2" fmla="*/ 0 w 205"/>
                  <a:gd name="T3" fmla="*/ 206 h 206"/>
                  <a:gd name="T4" fmla="*/ 205 w 205"/>
                  <a:gd name="T5" fmla="*/ 206 h 206"/>
                  <a:gd name="T6" fmla="*/ 205 w 205"/>
                  <a:gd name="T7" fmla="*/ 0 h 206"/>
                  <a:gd name="T8" fmla="*/ 0 w 205"/>
                  <a:gd name="T9" fmla="*/ 0 h 206"/>
                  <a:gd name="T10" fmla="*/ 188 w 205"/>
                  <a:gd name="T11" fmla="*/ 188 h 206"/>
                  <a:gd name="T12" fmla="*/ 17 w 205"/>
                  <a:gd name="T13" fmla="*/ 188 h 206"/>
                  <a:gd name="T14" fmla="*/ 17 w 205"/>
                  <a:gd name="T15" fmla="*/ 17 h 206"/>
                  <a:gd name="T16" fmla="*/ 188 w 205"/>
                  <a:gd name="T17" fmla="*/ 17 h 206"/>
                  <a:gd name="T18" fmla="*/ 188 w 205"/>
                  <a:gd name="T19" fmla="*/ 18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206">
                    <a:moveTo>
                      <a:pt x="0" y="0"/>
                    </a:moveTo>
                    <a:lnTo>
                      <a:pt x="0" y="206"/>
                    </a:lnTo>
                    <a:lnTo>
                      <a:pt x="205" y="20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  <a:moveTo>
                      <a:pt x="188" y="188"/>
                    </a:moveTo>
                    <a:lnTo>
                      <a:pt x="17" y="188"/>
                    </a:lnTo>
                    <a:lnTo>
                      <a:pt x="17" y="17"/>
                    </a:lnTo>
                    <a:lnTo>
                      <a:pt x="188" y="17"/>
                    </a:lnTo>
                    <a:lnTo>
                      <a:pt x="188" y="18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48" y="60"/>
                <a:ext cx="112" cy="90"/>
              </a:xfrm>
              <a:custGeom>
                <a:avLst/>
                <a:gdLst>
                  <a:gd name="T0" fmla="*/ 112 w 112"/>
                  <a:gd name="T1" fmla="*/ 12 h 90"/>
                  <a:gd name="T2" fmla="*/ 99 w 112"/>
                  <a:gd name="T3" fmla="*/ 0 h 90"/>
                  <a:gd name="T4" fmla="*/ 44 w 112"/>
                  <a:gd name="T5" fmla="*/ 66 h 90"/>
                  <a:gd name="T6" fmla="*/ 10 w 112"/>
                  <a:gd name="T7" fmla="*/ 38 h 90"/>
                  <a:gd name="T8" fmla="*/ 0 w 112"/>
                  <a:gd name="T9" fmla="*/ 53 h 90"/>
                  <a:gd name="T10" fmla="*/ 47 w 112"/>
                  <a:gd name="T11" fmla="*/ 90 h 90"/>
                  <a:gd name="T12" fmla="*/ 112 w 112"/>
                  <a:gd name="T13" fmla="*/ 1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90">
                    <a:moveTo>
                      <a:pt x="112" y="12"/>
                    </a:moveTo>
                    <a:lnTo>
                      <a:pt x="99" y="0"/>
                    </a:lnTo>
                    <a:lnTo>
                      <a:pt x="44" y="66"/>
                    </a:lnTo>
                    <a:lnTo>
                      <a:pt x="10" y="38"/>
                    </a:lnTo>
                    <a:lnTo>
                      <a:pt x="0" y="53"/>
                    </a:lnTo>
                    <a:lnTo>
                      <a:pt x="47" y="90"/>
                    </a:lnTo>
                    <a:lnTo>
                      <a:pt x="112" y="12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sp>
          <p:nvSpPr>
            <p:cNvPr id="29" name="文本框 98"/>
            <p:cNvSpPr txBox="1"/>
            <p:nvPr/>
          </p:nvSpPr>
          <p:spPr>
            <a:xfrm>
              <a:off x="4060147" y="2923028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02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grpSp>
          <p:nvGrpSpPr>
            <p:cNvPr id="30" name="Group 29"/>
            <p:cNvGrpSpPr/>
            <p:nvPr/>
          </p:nvGrpSpPr>
          <p:grpSpPr bwMode="auto">
            <a:xfrm>
              <a:off x="3662116" y="3521896"/>
              <a:ext cx="309557" cy="309557"/>
              <a:chOff x="0" y="0"/>
              <a:chExt cx="205" cy="207"/>
            </a:xfrm>
            <a:solidFill>
              <a:srgbClr val="595959"/>
            </a:solidFill>
          </p:grpSpPr>
          <p:sp>
            <p:nvSpPr>
              <p:cNvPr id="41" name="Freeform 30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7"/>
              </a:xfrm>
              <a:custGeom>
                <a:avLst/>
                <a:gdLst>
                  <a:gd name="T0" fmla="*/ 70 w 140"/>
                  <a:gd name="T1" fmla="*/ 140 h 140"/>
                  <a:gd name="T2" fmla="*/ 0 w 140"/>
                  <a:gd name="T3" fmla="*/ 70 h 140"/>
                  <a:gd name="T4" fmla="*/ 70 w 140"/>
                  <a:gd name="T5" fmla="*/ 0 h 140"/>
                  <a:gd name="T6" fmla="*/ 140 w 140"/>
                  <a:gd name="T7" fmla="*/ 70 h 140"/>
                  <a:gd name="T8" fmla="*/ 70 w 140"/>
                  <a:gd name="T9" fmla="*/ 140 h 140"/>
                  <a:gd name="T10" fmla="*/ 70 w 140"/>
                  <a:gd name="T11" fmla="*/ 12 h 140"/>
                  <a:gd name="T12" fmla="*/ 12 w 140"/>
                  <a:gd name="T13" fmla="*/ 70 h 140"/>
                  <a:gd name="T14" fmla="*/ 70 w 140"/>
                  <a:gd name="T15" fmla="*/ 128 h 140"/>
                  <a:gd name="T16" fmla="*/ 128 w 140"/>
                  <a:gd name="T17" fmla="*/ 70 h 140"/>
                  <a:gd name="T18" fmla="*/ 70 w 140"/>
                  <a:gd name="T19" fmla="*/ 1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140"/>
                    </a:moveTo>
                    <a:cubicBezTo>
                      <a:pt x="32" y="140"/>
                      <a:pt x="0" y="109"/>
                      <a:pt x="0" y="70"/>
                    </a:cubicBezTo>
                    <a:cubicBezTo>
                      <a:pt x="0" y="32"/>
                      <a:pt x="32" y="0"/>
                      <a:pt x="70" y="0"/>
                    </a:cubicBezTo>
                    <a:cubicBezTo>
                      <a:pt x="109" y="0"/>
                      <a:pt x="140" y="32"/>
                      <a:pt x="140" y="70"/>
                    </a:cubicBezTo>
                    <a:cubicBezTo>
                      <a:pt x="140" y="109"/>
                      <a:pt x="109" y="140"/>
                      <a:pt x="70" y="140"/>
                    </a:cubicBezTo>
                    <a:close/>
                    <a:moveTo>
                      <a:pt x="70" y="12"/>
                    </a:moveTo>
                    <a:cubicBezTo>
                      <a:pt x="38" y="12"/>
                      <a:pt x="12" y="38"/>
                      <a:pt x="12" y="70"/>
                    </a:cubicBezTo>
                    <a:cubicBezTo>
                      <a:pt x="12" y="102"/>
                      <a:pt x="38" y="128"/>
                      <a:pt x="70" y="128"/>
                    </a:cubicBezTo>
                    <a:cubicBezTo>
                      <a:pt x="102" y="128"/>
                      <a:pt x="128" y="102"/>
                      <a:pt x="128" y="70"/>
                    </a:cubicBezTo>
                    <a:cubicBezTo>
                      <a:pt x="128" y="38"/>
                      <a:pt x="102" y="12"/>
                      <a:pt x="7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2" name="Freeform 31"/>
              <p:cNvSpPr/>
              <p:nvPr/>
            </p:nvSpPr>
            <p:spPr bwMode="auto">
              <a:xfrm>
                <a:off x="94" y="40"/>
                <a:ext cx="63" cy="72"/>
              </a:xfrm>
              <a:custGeom>
                <a:avLst/>
                <a:gdLst>
                  <a:gd name="T0" fmla="*/ 37 w 43"/>
                  <a:gd name="T1" fmla="*/ 49 h 49"/>
                  <a:gd name="T2" fmla="*/ 6 w 43"/>
                  <a:gd name="T3" fmla="*/ 49 h 49"/>
                  <a:gd name="T4" fmla="*/ 0 w 43"/>
                  <a:gd name="T5" fmla="*/ 43 h 49"/>
                  <a:gd name="T6" fmla="*/ 0 w 43"/>
                  <a:gd name="T7" fmla="*/ 6 h 49"/>
                  <a:gd name="T8" fmla="*/ 6 w 43"/>
                  <a:gd name="T9" fmla="*/ 0 h 49"/>
                  <a:gd name="T10" fmla="*/ 12 w 43"/>
                  <a:gd name="T11" fmla="*/ 6 h 49"/>
                  <a:gd name="T12" fmla="*/ 12 w 43"/>
                  <a:gd name="T13" fmla="*/ 37 h 49"/>
                  <a:gd name="T14" fmla="*/ 37 w 43"/>
                  <a:gd name="T15" fmla="*/ 37 h 49"/>
                  <a:gd name="T16" fmla="*/ 43 w 43"/>
                  <a:gd name="T17" fmla="*/ 43 h 49"/>
                  <a:gd name="T18" fmla="*/ 37 w 43"/>
                  <a:gd name="T19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9">
                    <a:moveTo>
                      <a:pt x="37" y="49"/>
                    </a:moveTo>
                    <a:cubicBezTo>
                      <a:pt x="6" y="49"/>
                      <a:pt x="6" y="49"/>
                      <a:pt x="6" y="49"/>
                    </a:cubicBezTo>
                    <a:cubicBezTo>
                      <a:pt x="3" y="49"/>
                      <a:pt x="0" y="46"/>
                      <a:pt x="0" y="4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2" y="3"/>
                      <a:pt x="12" y="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40" y="37"/>
                      <a:pt x="43" y="40"/>
                      <a:pt x="43" y="43"/>
                    </a:cubicBezTo>
                    <a:cubicBezTo>
                      <a:pt x="43" y="46"/>
                      <a:pt x="40" y="49"/>
                      <a:pt x="3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1" name="Group 26"/>
            <p:cNvGrpSpPr/>
            <p:nvPr/>
          </p:nvGrpSpPr>
          <p:grpSpPr bwMode="auto">
            <a:xfrm>
              <a:off x="3611633" y="4143957"/>
              <a:ext cx="309557" cy="314043"/>
              <a:chOff x="0" y="0"/>
              <a:chExt cx="205" cy="208"/>
            </a:xfrm>
            <a:solidFill>
              <a:srgbClr val="00C0BB"/>
            </a:solidFill>
          </p:grpSpPr>
          <p:sp>
            <p:nvSpPr>
              <p:cNvPr id="39" name="Freeform 27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8"/>
              </a:xfrm>
              <a:custGeom>
                <a:avLst/>
                <a:gdLst>
                  <a:gd name="T0" fmla="*/ 136 w 140"/>
                  <a:gd name="T1" fmla="*/ 55 h 141"/>
                  <a:gd name="T2" fmla="*/ 122 w 140"/>
                  <a:gd name="T3" fmla="*/ 46 h 141"/>
                  <a:gd name="T4" fmla="*/ 127 w 140"/>
                  <a:gd name="T5" fmla="*/ 29 h 141"/>
                  <a:gd name="T6" fmla="*/ 106 w 140"/>
                  <a:gd name="T7" fmla="*/ 14 h 141"/>
                  <a:gd name="T8" fmla="*/ 90 w 140"/>
                  <a:gd name="T9" fmla="*/ 17 h 141"/>
                  <a:gd name="T10" fmla="*/ 81 w 140"/>
                  <a:gd name="T11" fmla="*/ 2 h 141"/>
                  <a:gd name="T12" fmla="*/ 55 w 140"/>
                  <a:gd name="T13" fmla="*/ 6 h 141"/>
                  <a:gd name="T14" fmla="*/ 46 w 140"/>
                  <a:gd name="T15" fmla="*/ 19 h 141"/>
                  <a:gd name="T16" fmla="*/ 29 w 140"/>
                  <a:gd name="T17" fmla="*/ 14 h 141"/>
                  <a:gd name="T18" fmla="*/ 13 w 140"/>
                  <a:gd name="T19" fmla="*/ 36 h 141"/>
                  <a:gd name="T20" fmla="*/ 16 w 140"/>
                  <a:gd name="T21" fmla="*/ 51 h 141"/>
                  <a:gd name="T22" fmla="*/ 1 w 140"/>
                  <a:gd name="T23" fmla="*/ 60 h 141"/>
                  <a:gd name="T24" fmla="*/ 1 w 140"/>
                  <a:gd name="T25" fmla="*/ 81 h 141"/>
                  <a:gd name="T26" fmla="*/ 16 w 140"/>
                  <a:gd name="T27" fmla="*/ 90 h 141"/>
                  <a:gd name="T28" fmla="*/ 13 w 140"/>
                  <a:gd name="T29" fmla="*/ 106 h 141"/>
                  <a:gd name="T30" fmla="*/ 29 w 140"/>
                  <a:gd name="T31" fmla="*/ 127 h 141"/>
                  <a:gd name="T32" fmla="*/ 46 w 140"/>
                  <a:gd name="T33" fmla="*/ 123 h 141"/>
                  <a:gd name="T34" fmla="*/ 55 w 140"/>
                  <a:gd name="T35" fmla="*/ 136 h 141"/>
                  <a:gd name="T36" fmla="*/ 70 w 140"/>
                  <a:gd name="T37" fmla="*/ 141 h 141"/>
                  <a:gd name="T38" fmla="*/ 86 w 140"/>
                  <a:gd name="T39" fmla="*/ 136 h 141"/>
                  <a:gd name="T40" fmla="*/ 95 w 140"/>
                  <a:gd name="T41" fmla="*/ 123 h 141"/>
                  <a:gd name="T42" fmla="*/ 112 w 140"/>
                  <a:gd name="T43" fmla="*/ 127 h 141"/>
                  <a:gd name="T44" fmla="*/ 127 w 140"/>
                  <a:gd name="T45" fmla="*/ 106 h 141"/>
                  <a:gd name="T46" fmla="*/ 125 w 140"/>
                  <a:gd name="T47" fmla="*/ 90 h 141"/>
                  <a:gd name="T48" fmla="*/ 139 w 140"/>
                  <a:gd name="T49" fmla="*/ 81 h 141"/>
                  <a:gd name="T50" fmla="*/ 139 w 140"/>
                  <a:gd name="T51" fmla="*/ 60 h 141"/>
                  <a:gd name="T52" fmla="*/ 118 w 140"/>
                  <a:gd name="T53" fmla="*/ 80 h 141"/>
                  <a:gd name="T54" fmla="*/ 110 w 140"/>
                  <a:gd name="T55" fmla="*/ 92 h 141"/>
                  <a:gd name="T56" fmla="*/ 115 w 140"/>
                  <a:gd name="T57" fmla="*/ 108 h 141"/>
                  <a:gd name="T58" fmla="*/ 98 w 140"/>
                  <a:gd name="T59" fmla="*/ 111 h 141"/>
                  <a:gd name="T60" fmla="*/ 83 w 140"/>
                  <a:gd name="T61" fmla="*/ 114 h 141"/>
                  <a:gd name="T62" fmla="*/ 76 w 140"/>
                  <a:gd name="T63" fmla="*/ 128 h 141"/>
                  <a:gd name="T64" fmla="*/ 61 w 140"/>
                  <a:gd name="T65" fmla="*/ 118 h 141"/>
                  <a:gd name="T66" fmla="*/ 49 w 140"/>
                  <a:gd name="T67" fmla="*/ 111 h 141"/>
                  <a:gd name="T68" fmla="*/ 33 w 140"/>
                  <a:gd name="T69" fmla="*/ 115 h 141"/>
                  <a:gd name="T70" fmla="*/ 31 w 140"/>
                  <a:gd name="T71" fmla="*/ 98 h 141"/>
                  <a:gd name="T72" fmla="*/ 27 w 140"/>
                  <a:gd name="T73" fmla="*/ 84 h 141"/>
                  <a:gd name="T74" fmla="*/ 13 w 140"/>
                  <a:gd name="T75" fmla="*/ 76 h 141"/>
                  <a:gd name="T76" fmla="*/ 13 w 140"/>
                  <a:gd name="T77" fmla="*/ 65 h 141"/>
                  <a:gd name="T78" fmla="*/ 27 w 140"/>
                  <a:gd name="T79" fmla="*/ 58 h 141"/>
                  <a:gd name="T80" fmla="*/ 31 w 140"/>
                  <a:gd name="T81" fmla="*/ 44 h 141"/>
                  <a:gd name="T82" fmla="*/ 33 w 140"/>
                  <a:gd name="T83" fmla="*/ 26 h 141"/>
                  <a:gd name="T84" fmla="*/ 49 w 140"/>
                  <a:gd name="T85" fmla="*/ 31 h 141"/>
                  <a:gd name="T86" fmla="*/ 61 w 140"/>
                  <a:gd name="T87" fmla="*/ 23 h 141"/>
                  <a:gd name="T88" fmla="*/ 76 w 140"/>
                  <a:gd name="T89" fmla="*/ 13 h 141"/>
                  <a:gd name="T90" fmla="*/ 83 w 140"/>
                  <a:gd name="T91" fmla="*/ 27 h 141"/>
                  <a:gd name="T92" fmla="*/ 98 w 140"/>
                  <a:gd name="T93" fmla="*/ 31 h 141"/>
                  <a:gd name="T94" fmla="*/ 115 w 140"/>
                  <a:gd name="T95" fmla="*/ 34 h 141"/>
                  <a:gd name="T96" fmla="*/ 110 w 140"/>
                  <a:gd name="T97" fmla="*/ 49 h 141"/>
                  <a:gd name="T98" fmla="*/ 118 w 140"/>
                  <a:gd name="T99" fmla="*/ 62 h 141"/>
                  <a:gd name="T100" fmla="*/ 128 w 140"/>
                  <a:gd name="T101" fmla="*/ 7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0" h="141">
                    <a:moveTo>
                      <a:pt x="139" y="60"/>
                    </a:moveTo>
                    <a:cubicBezTo>
                      <a:pt x="139" y="58"/>
                      <a:pt x="138" y="56"/>
                      <a:pt x="136" y="55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4" y="50"/>
                      <a:pt x="123" y="48"/>
                      <a:pt x="122" y="4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8" y="34"/>
                      <a:pt x="128" y="31"/>
                      <a:pt x="127" y="29"/>
                    </a:cubicBezTo>
                    <a:cubicBezTo>
                      <a:pt x="123" y="24"/>
                      <a:pt x="117" y="19"/>
                      <a:pt x="112" y="14"/>
                    </a:cubicBezTo>
                    <a:cubicBezTo>
                      <a:pt x="110" y="13"/>
                      <a:pt x="108" y="13"/>
                      <a:pt x="106" y="14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3" y="18"/>
                      <a:pt x="91" y="17"/>
                      <a:pt x="90" y="1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4"/>
                      <a:pt x="83" y="2"/>
                      <a:pt x="81" y="2"/>
                    </a:cubicBezTo>
                    <a:cubicBezTo>
                      <a:pt x="73" y="0"/>
                      <a:pt x="67" y="0"/>
                      <a:pt x="60" y="2"/>
                    </a:cubicBezTo>
                    <a:cubicBezTo>
                      <a:pt x="58" y="2"/>
                      <a:pt x="56" y="4"/>
                      <a:pt x="55" y="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49" y="17"/>
                      <a:pt x="47" y="18"/>
                      <a:pt x="46" y="19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3" y="13"/>
                      <a:pt x="31" y="13"/>
                      <a:pt x="29" y="14"/>
                    </a:cubicBezTo>
                    <a:cubicBezTo>
                      <a:pt x="23" y="19"/>
                      <a:pt x="18" y="24"/>
                      <a:pt x="14" y="29"/>
                    </a:cubicBezTo>
                    <a:cubicBezTo>
                      <a:pt x="13" y="31"/>
                      <a:pt x="12" y="34"/>
                      <a:pt x="13" y="3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8"/>
                      <a:pt x="17" y="50"/>
                      <a:pt x="16" y="51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3" y="56"/>
                      <a:pt x="2" y="58"/>
                      <a:pt x="1" y="60"/>
                    </a:cubicBezTo>
                    <a:cubicBezTo>
                      <a:pt x="1" y="64"/>
                      <a:pt x="0" y="67"/>
                      <a:pt x="0" y="71"/>
                    </a:cubicBezTo>
                    <a:cubicBezTo>
                      <a:pt x="0" y="74"/>
                      <a:pt x="1" y="77"/>
                      <a:pt x="1" y="81"/>
                    </a:cubicBezTo>
                    <a:cubicBezTo>
                      <a:pt x="2" y="84"/>
                      <a:pt x="3" y="85"/>
                      <a:pt x="5" y="86"/>
                    </a:cubicBezTo>
                    <a:cubicBezTo>
                      <a:pt x="16" y="90"/>
                      <a:pt x="16" y="90"/>
                      <a:pt x="16" y="90"/>
                    </a:cubicBezTo>
                    <a:cubicBezTo>
                      <a:pt x="17" y="92"/>
                      <a:pt x="18" y="94"/>
                      <a:pt x="18" y="95"/>
                    </a:cubicBezTo>
                    <a:cubicBezTo>
                      <a:pt x="13" y="106"/>
                      <a:pt x="13" y="106"/>
                      <a:pt x="13" y="106"/>
                    </a:cubicBezTo>
                    <a:cubicBezTo>
                      <a:pt x="12" y="108"/>
                      <a:pt x="13" y="110"/>
                      <a:pt x="14" y="112"/>
                    </a:cubicBezTo>
                    <a:cubicBezTo>
                      <a:pt x="18" y="118"/>
                      <a:pt x="23" y="123"/>
                      <a:pt x="29" y="127"/>
                    </a:cubicBezTo>
                    <a:cubicBezTo>
                      <a:pt x="31" y="128"/>
                      <a:pt x="33" y="129"/>
                      <a:pt x="35" y="128"/>
                    </a:cubicBezTo>
                    <a:cubicBezTo>
                      <a:pt x="46" y="123"/>
                      <a:pt x="46" y="123"/>
                      <a:pt x="46" y="123"/>
                    </a:cubicBezTo>
                    <a:cubicBezTo>
                      <a:pt x="47" y="124"/>
                      <a:pt x="49" y="124"/>
                      <a:pt x="51" y="125"/>
                    </a:cubicBezTo>
                    <a:cubicBezTo>
                      <a:pt x="55" y="136"/>
                      <a:pt x="55" y="136"/>
                      <a:pt x="55" y="136"/>
                    </a:cubicBezTo>
                    <a:cubicBezTo>
                      <a:pt x="56" y="138"/>
                      <a:pt x="58" y="140"/>
                      <a:pt x="60" y="140"/>
                    </a:cubicBezTo>
                    <a:cubicBezTo>
                      <a:pt x="64" y="140"/>
                      <a:pt x="67" y="141"/>
                      <a:pt x="70" y="141"/>
                    </a:cubicBezTo>
                    <a:cubicBezTo>
                      <a:pt x="74" y="141"/>
                      <a:pt x="77" y="140"/>
                      <a:pt x="81" y="140"/>
                    </a:cubicBezTo>
                    <a:cubicBezTo>
                      <a:pt x="83" y="140"/>
                      <a:pt x="85" y="138"/>
                      <a:pt x="86" y="136"/>
                    </a:cubicBezTo>
                    <a:cubicBezTo>
                      <a:pt x="90" y="125"/>
                      <a:pt x="90" y="125"/>
                      <a:pt x="90" y="125"/>
                    </a:cubicBezTo>
                    <a:cubicBezTo>
                      <a:pt x="91" y="124"/>
                      <a:pt x="93" y="124"/>
                      <a:pt x="95" y="123"/>
                    </a:cubicBezTo>
                    <a:cubicBezTo>
                      <a:pt x="106" y="128"/>
                      <a:pt x="106" y="128"/>
                      <a:pt x="106" y="128"/>
                    </a:cubicBezTo>
                    <a:cubicBezTo>
                      <a:pt x="108" y="129"/>
                      <a:pt x="110" y="128"/>
                      <a:pt x="112" y="127"/>
                    </a:cubicBezTo>
                    <a:cubicBezTo>
                      <a:pt x="117" y="123"/>
                      <a:pt x="123" y="118"/>
                      <a:pt x="127" y="112"/>
                    </a:cubicBezTo>
                    <a:cubicBezTo>
                      <a:pt x="128" y="110"/>
                      <a:pt x="128" y="108"/>
                      <a:pt x="127" y="106"/>
                    </a:cubicBezTo>
                    <a:cubicBezTo>
                      <a:pt x="122" y="95"/>
                      <a:pt x="122" y="95"/>
                      <a:pt x="122" y="95"/>
                    </a:cubicBezTo>
                    <a:cubicBezTo>
                      <a:pt x="123" y="94"/>
                      <a:pt x="124" y="92"/>
                      <a:pt x="125" y="90"/>
                    </a:cubicBezTo>
                    <a:cubicBezTo>
                      <a:pt x="136" y="86"/>
                      <a:pt x="136" y="86"/>
                      <a:pt x="136" y="86"/>
                    </a:cubicBezTo>
                    <a:cubicBezTo>
                      <a:pt x="138" y="85"/>
                      <a:pt x="139" y="84"/>
                      <a:pt x="139" y="81"/>
                    </a:cubicBezTo>
                    <a:cubicBezTo>
                      <a:pt x="140" y="77"/>
                      <a:pt x="140" y="74"/>
                      <a:pt x="140" y="71"/>
                    </a:cubicBezTo>
                    <a:cubicBezTo>
                      <a:pt x="140" y="67"/>
                      <a:pt x="140" y="64"/>
                      <a:pt x="139" y="60"/>
                    </a:cubicBezTo>
                    <a:close/>
                    <a:moveTo>
                      <a:pt x="128" y="76"/>
                    </a:moveTo>
                    <a:cubicBezTo>
                      <a:pt x="118" y="80"/>
                      <a:pt x="118" y="80"/>
                      <a:pt x="118" y="80"/>
                    </a:cubicBezTo>
                    <a:cubicBezTo>
                      <a:pt x="116" y="80"/>
                      <a:pt x="115" y="82"/>
                      <a:pt x="114" y="84"/>
                    </a:cubicBezTo>
                    <a:cubicBezTo>
                      <a:pt x="113" y="87"/>
                      <a:pt x="112" y="90"/>
                      <a:pt x="110" y="92"/>
                    </a:cubicBezTo>
                    <a:cubicBezTo>
                      <a:pt x="109" y="94"/>
                      <a:pt x="109" y="96"/>
                      <a:pt x="110" y="98"/>
                    </a:cubicBezTo>
                    <a:cubicBezTo>
                      <a:pt x="115" y="108"/>
                      <a:pt x="115" y="108"/>
                      <a:pt x="115" y="108"/>
                    </a:cubicBezTo>
                    <a:cubicBezTo>
                      <a:pt x="113" y="111"/>
                      <a:pt x="110" y="113"/>
                      <a:pt x="107" y="115"/>
                    </a:cubicBezTo>
                    <a:cubicBezTo>
                      <a:pt x="98" y="111"/>
                      <a:pt x="98" y="111"/>
                      <a:pt x="98" y="111"/>
                    </a:cubicBezTo>
                    <a:cubicBezTo>
                      <a:pt x="96" y="110"/>
                      <a:pt x="94" y="110"/>
                      <a:pt x="92" y="111"/>
                    </a:cubicBezTo>
                    <a:cubicBezTo>
                      <a:pt x="89" y="112"/>
                      <a:pt x="86" y="113"/>
                      <a:pt x="83" y="114"/>
                    </a:cubicBezTo>
                    <a:cubicBezTo>
                      <a:pt x="81" y="115"/>
                      <a:pt x="80" y="116"/>
                      <a:pt x="79" y="118"/>
                    </a:cubicBezTo>
                    <a:cubicBezTo>
                      <a:pt x="76" y="128"/>
                      <a:pt x="76" y="128"/>
                      <a:pt x="76" y="128"/>
                    </a:cubicBezTo>
                    <a:cubicBezTo>
                      <a:pt x="72" y="129"/>
                      <a:pt x="69" y="129"/>
                      <a:pt x="65" y="128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6"/>
                      <a:pt x="59" y="115"/>
                      <a:pt x="57" y="114"/>
                    </a:cubicBezTo>
                    <a:cubicBezTo>
                      <a:pt x="54" y="113"/>
                      <a:pt x="51" y="112"/>
                      <a:pt x="49" y="111"/>
                    </a:cubicBezTo>
                    <a:cubicBezTo>
                      <a:pt x="47" y="110"/>
                      <a:pt x="45" y="110"/>
                      <a:pt x="43" y="111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8" y="111"/>
                      <a:pt x="26" y="108"/>
                    </a:cubicBezTo>
                    <a:cubicBezTo>
                      <a:pt x="31" y="98"/>
                      <a:pt x="31" y="98"/>
                      <a:pt x="31" y="98"/>
                    </a:cubicBezTo>
                    <a:cubicBezTo>
                      <a:pt x="31" y="96"/>
                      <a:pt x="31" y="94"/>
                      <a:pt x="30" y="92"/>
                    </a:cubicBezTo>
                    <a:cubicBezTo>
                      <a:pt x="29" y="90"/>
                      <a:pt x="28" y="87"/>
                      <a:pt x="27" y="84"/>
                    </a:cubicBezTo>
                    <a:cubicBezTo>
                      <a:pt x="26" y="82"/>
                      <a:pt x="25" y="80"/>
                      <a:pt x="23" y="80"/>
                    </a:cubicBezTo>
                    <a:cubicBezTo>
                      <a:pt x="13" y="76"/>
                      <a:pt x="13" y="76"/>
                      <a:pt x="13" y="76"/>
                    </a:cubicBezTo>
                    <a:cubicBezTo>
                      <a:pt x="12" y="74"/>
                      <a:pt x="12" y="72"/>
                      <a:pt x="12" y="71"/>
                    </a:cubicBezTo>
                    <a:cubicBezTo>
                      <a:pt x="12" y="69"/>
                      <a:pt x="12" y="67"/>
                      <a:pt x="13" y="65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5" y="61"/>
                      <a:pt x="26" y="60"/>
                      <a:pt x="27" y="58"/>
                    </a:cubicBezTo>
                    <a:cubicBezTo>
                      <a:pt x="28" y="55"/>
                      <a:pt x="29" y="52"/>
                      <a:pt x="30" y="49"/>
                    </a:cubicBezTo>
                    <a:cubicBezTo>
                      <a:pt x="31" y="47"/>
                      <a:pt x="31" y="45"/>
                      <a:pt x="31" y="4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8" y="31"/>
                      <a:pt x="31" y="28"/>
                      <a:pt x="33" y="26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5" y="32"/>
                      <a:pt x="47" y="32"/>
                      <a:pt x="49" y="31"/>
                    </a:cubicBezTo>
                    <a:cubicBezTo>
                      <a:pt x="51" y="29"/>
                      <a:pt x="54" y="28"/>
                      <a:pt x="57" y="27"/>
                    </a:cubicBezTo>
                    <a:cubicBezTo>
                      <a:pt x="59" y="27"/>
                      <a:pt x="61" y="25"/>
                      <a:pt x="61" y="2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9" y="13"/>
                      <a:pt x="72" y="13"/>
                      <a:pt x="76" y="13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80" y="25"/>
                      <a:pt x="81" y="27"/>
                      <a:pt x="83" y="27"/>
                    </a:cubicBezTo>
                    <a:cubicBezTo>
                      <a:pt x="86" y="28"/>
                      <a:pt x="89" y="29"/>
                      <a:pt x="92" y="31"/>
                    </a:cubicBezTo>
                    <a:cubicBezTo>
                      <a:pt x="94" y="32"/>
                      <a:pt x="96" y="32"/>
                      <a:pt x="98" y="31"/>
                    </a:cubicBezTo>
                    <a:cubicBezTo>
                      <a:pt x="107" y="26"/>
                      <a:pt x="107" y="26"/>
                      <a:pt x="107" y="26"/>
                    </a:cubicBezTo>
                    <a:cubicBezTo>
                      <a:pt x="110" y="28"/>
                      <a:pt x="113" y="31"/>
                      <a:pt x="115" y="3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09" y="45"/>
                      <a:pt x="109" y="47"/>
                      <a:pt x="110" y="49"/>
                    </a:cubicBezTo>
                    <a:cubicBezTo>
                      <a:pt x="112" y="52"/>
                      <a:pt x="113" y="55"/>
                      <a:pt x="114" y="58"/>
                    </a:cubicBezTo>
                    <a:cubicBezTo>
                      <a:pt x="115" y="60"/>
                      <a:pt x="116" y="61"/>
                      <a:pt x="118" y="62"/>
                    </a:cubicBezTo>
                    <a:cubicBezTo>
                      <a:pt x="128" y="65"/>
                      <a:pt x="128" y="65"/>
                      <a:pt x="128" y="65"/>
                    </a:cubicBezTo>
                    <a:cubicBezTo>
                      <a:pt x="128" y="67"/>
                      <a:pt x="128" y="69"/>
                      <a:pt x="128" y="71"/>
                    </a:cubicBezTo>
                    <a:cubicBezTo>
                      <a:pt x="128" y="72"/>
                      <a:pt x="128" y="74"/>
                      <a:pt x="128" y="76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0" name="Freeform 28"/>
              <p:cNvSpPr>
                <a:spLocks noEditPoints="1"/>
              </p:cNvSpPr>
              <p:nvPr/>
            </p:nvSpPr>
            <p:spPr bwMode="auto">
              <a:xfrm>
                <a:off x="63" y="62"/>
                <a:ext cx="81" cy="81"/>
              </a:xfrm>
              <a:custGeom>
                <a:avLst/>
                <a:gdLst>
                  <a:gd name="T0" fmla="*/ 27 w 55"/>
                  <a:gd name="T1" fmla="*/ 0 h 55"/>
                  <a:gd name="T2" fmla="*/ 0 w 55"/>
                  <a:gd name="T3" fmla="*/ 27 h 55"/>
                  <a:gd name="T4" fmla="*/ 27 w 55"/>
                  <a:gd name="T5" fmla="*/ 55 h 55"/>
                  <a:gd name="T6" fmla="*/ 55 w 55"/>
                  <a:gd name="T7" fmla="*/ 27 h 55"/>
                  <a:gd name="T8" fmla="*/ 27 w 55"/>
                  <a:gd name="T9" fmla="*/ 0 h 55"/>
                  <a:gd name="T10" fmla="*/ 27 w 55"/>
                  <a:gd name="T11" fmla="*/ 43 h 55"/>
                  <a:gd name="T12" fmla="*/ 12 w 55"/>
                  <a:gd name="T13" fmla="*/ 27 h 55"/>
                  <a:gd name="T14" fmla="*/ 27 w 55"/>
                  <a:gd name="T15" fmla="*/ 12 h 55"/>
                  <a:gd name="T16" fmla="*/ 43 w 55"/>
                  <a:gd name="T17" fmla="*/ 27 h 55"/>
                  <a:gd name="T18" fmla="*/ 27 w 55"/>
                  <a:gd name="T19" fmla="*/ 4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55">
                    <a:moveTo>
                      <a:pt x="27" y="0"/>
                    </a:moveTo>
                    <a:cubicBezTo>
                      <a:pt x="12" y="0"/>
                      <a:pt x="0" y="12"/>
                      <a:pt x="0" y="27"/>
                    </a:cubicBezTo>
                    <a:cubicBezTo>
                      <a:pt x="0" y="43"/>
                      <a:pt x="12" y="55"/>
                      <a:pt x="27" y="55"/>
                    </a:cubicBezTo>
                    <a:cubicBezTo>
                      <a:pt x="43" y="55"/>
                      <a:pt x="55" y="43"/>
                      <a:pt x="55" y="27"/>
                    </a:cubicBezTo>
                    <a:cubicBezTo>
                      <a:pt x="55" y="12"/>
                      <a:pt x="43" y="0"/>
                      <a:pt x="27" y="0"/>
                    </a:cubicBezTo>
                    <a:close/>
                    <a:moveTo>
                      <a:pt x="27" y="43"/>
                    </a:moveTo>
                    <a:cubicBezTo>
                      <a:pt x="19" y="43"/>
                      <a:pt x="12" y="36"/>
                      <a:pt x="12" y="27"/>
                    </a:cubicBezTo>
                    <a:cubicBezTo>
                      <a:pt x="12" y="19"/>
                      <a:pt x="19" y="12"/>
                      <a:pt x="27" y="12"/>
                    </a:cubicBezTo>
                    <a:cubicBezTo>
                      <a:pt x="36" y="12"/>
                      <a:pt x="43" y="19"/>
                      <a:pt x="43" y="27"/>
                    </a:cubicBezTo>
                    <a:cubicBezTo>
                      <a:pt x="43" y="36"/>
                      <a:pt x="36" y="43"/>
                      <a:pt x="27" y="43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2" name="Group 18"/>
            <p:cNvGrpSpPr/>
            <p:nvPr/>
          </p:nvGrpSpPr>
          <p:grpSpPr bwMode="auto">
            <a:xfrm>
              <a:off x="3014044" y="4097960"/>
              <a:ext cx="309557" cy="309557"/>
              <a:chOff x="0" y="0"/>
              <a:chExt cx="205" cy="206"/>
            </a:xfrm>
            <a:solidFill>
              <a:srgbClr val="595959"/>
            </a:solidFill>
          </p:grpSpPr>
          <p:sp>
            <p:nvSpPr>
              <p:cNvPr id="35" name="Freeform 19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70 w 140"/>
                  <a:gd name="T1" fmla="*/ 0 h 140"/>
                  <a:gd name="T2" fmla="*/ 0 w 140"/>
                  <a:gd name="T3" fmla="*/ 70 h 140"/>
                  <a:gd name="T4" fmla="*/ 70 w 140"/>
                  <a:gd name="T5" fmla="*/ 140 h 140"/>
                  <a:gd name="T6" fmla="*/ 140 w 140"/>
                  <a:gd name="T7" fmla="*/ 70 h 140"/>
                  <a:gd name="T8" fmla="*/ 70 w 140"/>
                  <a:gd name="T9" fmla="*/ 0 h 140"/>
                  <a:gd name="T10" fmla="*/ 70 w 140"/>
                  <a:gd name="T11" fmla="*/ 128 h 140"/>
                  <a:gd name="T12" fmla="*/ 12 w 140"/>
                  <a:gd name="T13" fmla="*/ 70 h 140"/>
                  <a:gd name="T14" fmla="*/ 70 w 140"/>
                  <a:gd name="T15" fmla="*/ 12 h 140"/>
                  <a:gd name="T16" fmla="*/ 128 w 140"/>
                  <a:gd name="T17" fmla="*/ 70 h 140"/>
                  <a:gd name="T18" fmla="*/ 70 w 140"/>
                  <a:gd name="T19" fmla="*/ 12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0"/>
                    </a:moveTo>
                    <a:cubicBezTo>
                      <a:pt x="32" y="0"/>
                      <a:pt x="0" y="32"/>
                      <a:pt x="0" y="70"/>
                    </a:cubicBezTo>
                    <a:cubicBezTo>
                      <a:pt x="0" y="109"/>
                      <a:pt x="32" y="140"/>
                      <a:pt x="70" y="140"/>
                    </a:cubicBezTo>
                    <a:cubicBezTo>
                      <a:pt x="109" y="140"/>
                      <a:pt x="140" y="109"/>
                      <a:pt x="140" y="70"/>
                    </a:cubicBezTo>
                    <a:cubicBezTo>
                      <a:pt x="140" y="32"/>
                      <a:pt x="109" y="0"/>
                      <a:pt x="70" y="0"/>
                    </a:cubicBezTo>
                    <a:close/>
                    <a:moveTo>
                      <a:pt x="70" y="128"/>
                    </a:moveTo>
                    <a:cubicBezTo>
                      <a:pt x="38" y="128"/>
                      <a:pt x="12" y="102"/>
                      <a:pt x="12" y="70"/>
                    </a:cubicBezTo>
                    <a:cubicBezTo>
                      <a:pt x="12" y="38"/>
                      <a:pt x="38" y="12"/>
                      <a:pt x="70" y="12"/>
                    </a:cubicBezTo>
                    <a:cubicBezTo>
                      <a:pt x="102" y="12"/>
                      <a:pt x="128" y="38"/>
                      <a:pt x="128" y="70"/>
                    </a:cubicBezTo>
                    <a:cubicBezTo>
                      <a:pt x="128" y="102"/>
                      <a:pt x="102" y="128"/>
                      <a:pt x="70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6" name="Freeform 20"/>
              <p:cNvSpPr/>
              <p:nvPr/>
            </p:nvSpPr>
            <p:spPr bwMode="auto">
              <a:xfrm>
                <a:off x="60" y="60"/>
                <a:ext cx="87" cy="86"/>
              </a:xfrm>
              <a:custGeom>
                <a:avLst/>
                <a:gdLst>
                  <a:gd name="T0" fmla="*/ 56 w 59"/>
                  <a:gd name="T1" fmla="*/ 2 h 58"/>
                  <a:gd name="T2" fmla="*/ 48 w 59"/>
                  <a:gd name="T3" fmla="*/ 2 h 58"/>
                  <a:gd name="T4" fmla="*/ 29 w 59"/>
                  <a:gd name="T5" fmla="*/ 21 h 58"/>
                  <a:gd name="T6" fmla="*/ 11 w 59"/>
                  <a:gd name="T7" fmla="*/ 2 h 58"/>
                  <a:gd name="T8" fmla="*/ 2 w 59"/>
                  <a:gd name="T9" fmla="*/ 2 h 58"/>
                  <a:gd name="T10" fmla="*/ 2 w 59"/>
                  <a:gd name="T11" fmla="*/ 11 h 58"/>
                  <a:gd name="T12" fmla="*/ 21 w 59"/>
                  <a:gd name="T13" fmla="*/ 29 h 58"/>
                  <a:gd name="T14" fmla="*/ 2 w 59"/>
                  <a:gd name="T15" fmla="*/ 48 h 58"/>
                  <a:gd name="T16" fmla="*/ 2 w 59"/>
                  <a:gd name="T17" fmla="*/ 56 h 58"/>
                  <a:gd name="T18" fmla="*/ 7 w 59"/>
                  <a:gd name="T19" fmla="*/ 58 h 58"/>
                  <a:gd name="T20" fmla="*/ 11 w 59"/>
                  <a:gd name="T21" fmla="*/ 56 h 58"/>
                  <a:gd name="T22" fmla="*/ 29 w 59"/>
                  <a:gd name="T23" fmla="*/ 38 h 58"/>
                  <a:gd name="T24" fmla="*/ 48 w 59"/>
                  <a:gd name="T25" fmla="*/ 56 h 58"/>
                  <a:gd name="T26" fmla="*/ 52 w 59"/>
                  <a:gd name="T27" fmla="*/ 58 h 58"/>
                  <a:gd name="T28" fmla="*/ 56 w 59"/>
                  <a:gd name="T29" fmla="*/ 56 h 58"/>
                  <a:gd name="T30" fmla="*/ 56 w 59"/>
                  <a:gd name="T31" fmla="*/ 48 h 58"/>
                  <a:gd name="T32" fmla="*/ 38 w 59"/>
                  <a:gd name="T33" fmla="*/ 29 h 58"/>
                  <a:gd name="T34" fmla="*/ 56 w 59"/>
                  <a:gd name="T35" fmla="*/ 11 h 58"/>
                  <a:gd name="T36" fmla="*/ 56 w 59"/>
                  <a:gd name="T37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" h="58">
                    <a:moveTo>
                      <a:pt x="56" y="2"/>
                    </a:moveTo>
                    <a:cubicBezTo>
                      <a:pt x="54" y="0"/>
                      <a:pt x="50" y="0"/>
                      <a:pt x="48" y="2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0"/>
                      <a:pt x="5" y="0"/>
                      <a:pt x="2" y="2"/>
                    </a:cubicBezTo>
                    <a:cubicBezTo>
                      <a:pt x="0" y="5"/>
                      <a:pt x="0" y="8"/>
                      <a:pt x="2" y="11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0" y="50"/>
                      <a:pt x="0" y="54"/>
                      <a:pt x="2" y="56"/>
                    </a:cubicBezTo>
                    <a:cubicBezTo>
                      <a:pt x="3" y="58"/>
                      <a:pt x="5" y="58"/>
                      <a:pt x="7" y="58"/>
                    </a:cubicBezTo>
                    <a:cubicBezTo>
                      <a:pt x="8" y="58"/>
                      <a:pt x="10" y="58"/>
                      <a:pt x="11" y="56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8"/>
                      <a:pt x="51" y="58"/>
                      <a:pt x="52" y="58"/>
                    </a:cubicBezTo>
                    <a:cubicBezTo>
                      <a:pt x="54" y="58"/>
                      <a:pt x="55" y="58"/>
                      <a:pt x="56" y="56"/>
                    </a:cubicBezTo>
                    <a:cubicBezTo>
                      <a:pt x="59" y="54"/>
                      <a:pt x="59" y="50"/>
                      <a:pt x="56" y="4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9" y="8"/>
                      <a:pt x="59" y="5"/>
                      <a:pt x="5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7" name="Freeform 21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70 w 140"/>
                  <a:gd name="T1" fmla="*/ 0 h 140"/>
                  <a:gd name="T2" fmla="*/ 0 w 140"/>
                  <a:gd name="T3" fmla="*/ 70 h 140"/>
                  <a:gd name="T4" fmla="*/ 70 w 140"/>
                  <a:gd name="T5" fmla="*/ 140 h 140"/>
                  <a:gd name="T6" fmla="*/ 140 w 140"/>
                  <a:gd name="T7" fmla="*/ 70 h 140"/>
                  <a:gd name="T8" fmla="*/ 70 w 140"/>
                  <a:gd name="T9" fmla="*/ 0 h 140"/>
                  <a:gd name="T10" fmla="*/ 70 w 140"/>
                  <a:gd name="T11" fmla="*/ 128 h 140"/>
                  <a:gd name="T12" fmla="*/ 12 w 140"/>
                  <a:gd name="T13" fmla="*/ 70 h 140"/>
                  <a:gd name="T14" fmla="*/ 70 w 140"/>
                  <a:gd name="T15" fmla="*/ 12 h 140"/>
                  <a:gd name="T16" fmla="*/ 128 w 140"/>
                  <a:gd name="T17" fmla="*/ 70 h 140"/>
                  <a:gd name="T18" fmla="*/ 70 w 140"/>
                  <a:gd name="T19" fmla="*/ 12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0"/>
                    </a:moveTo>
                    <a:cubicBezTo>
                      <a:pt x="32" y="0"/>
                      <a:pt x="0" y="32"/>
                      <a:pt x="0" y="70"/>
                    </a:cubicBezTo>
                    <a:cubicBezTo>
                      <a:pt x="0" y="109"/>
                      <a:pt x="32" y="140"/>
                      <a:pt x="70" y="140"/>
                    </a:cubicBezTo>
                    <a:cubicBezTo>
                      <a:pt x="109" y="140"/>
                      <a:pt x="140" y="109"/>
                      <a:pt x="140" y="70"/>
                    </a:cubicBezTo>
                    <a:cubicBezTo>
                      <a:pt x="140" y="32"/>
                      <a:pt x="109" y="0"/>
                      <a:pt x="70" y="0"/>
                    </a:cubicBezTo>
                    <a:close/>
                    <a:moveTo>
                      <a:pt x="70" y="128"/>
                    </a:moveTo>
                    <a:cubicBezTo>
                      <a:pt x="38" y="128"/>
                      <a:pt x="12" y="102"/>
                      <a:pt x="12" y="70"/>
                    </a:cubicBezTo>
                    <a:cubicBezTo>
                      <a:pt x="12" y="38"/>
                      <a:pt x="38" y="12"/>
                      <a:pt x="70" y="12"/>
                    </a:cubicBezTo>
                    <a:cubicBezTo>
                      <a:pt x="102" y="12"/>
                      <a:pt x="128" y="38"/>
                      <a:pt x="128" y="70"/>
                    </a:cubicBezTo>
                    <a:cubicBezTo>
                      <a:pt x="128" y="102"/>
                      <a:pt x="102" y="128"/>
                      <a:pt x="70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60" y="60"/>
                <a:ext cx="87" cy="86"/>
              </a:xfrm>
              <a:custGeom>
                <a:avLst/>
                <a:gdLst>
                  <a:gd name="T0" fmla="*/ 56 w 59"/>
                  <a:gd name="T1" fmla="*/ 2 h 58"/>
                  <a:gd name="T2" fmla="*/ 48 w 59"/>
                  <a:gd name="T3" fmla="*/ 2 h 58"/>
                  <a:gd name="T4" fmla="*/ 29 w 59"/>
                  <a:gd name="T5" fmla="*/ 21 h 58"/>
                  <a:gd name="T6" fmla="*/ 11 w 59"/>
                  <a:gd name="T7" fmla="*/ 2 h 58"/>
                  <a:gd name="T8" fmla="*/ 2 w 59"/>
                  <a:gd name="T9" fmla="*/ 2 h 58"/>
                  <a:gd name="T10" fmla="*/ 2 w 59"/>
                  <a:gd name="T11" fmla="*/ 11 h 58"/>
                  <a:gd name="T12" fmla="*/ 21 w 59"/>
                  <a:gd name="T13" fmla="*/ 29 h 58"/>
                  <a:gd name="T14" fmla="*/ 2 w 59"/>
                  <a:gd name="T15" fmla="*/ 48 h 58"/>
                  <a:gd name="T16" fmla="*/ 2 w 59"/>
                  <a:gd name="T17" fmla="*/ 56 h 58"/>
                  <a:gd name="T18" fmla="*/ 7 w 59"/>
                  <a:gd name="T19" fmla="*/ 58 h 58"/>
                  <a:gd name="T20" fmla="*/ 11 w 59"/>
                  <a:gd name="T21" fmla="*/ 56 h 58"/>
                  <a:gd name="T22" fmla="*/ 29 w 59"/>
                  <a:gd name="T23" fmla="*/ 38 h 58"/>
                  <a:gd name="T24" fmla="*/ 48 w 59"/>
                  <a:gd name="T25" fmla="*/ 56 h 58"/>
                  <a:gd name="T26" fmla="*/ 52 w 59"/>
                  <a:gd name="T27" fmla="*/ 58 h 58"/>
                  <a:gd name="T28" fmla="*/ 56 w 59"/>
                  <a:gd name="T29" fmla="*/ 56 h 58"/>
                  <a:gd name="T30" fmla="*/ 56 w 59"/>
                  <a:gd name="T31" fmla="*/ 48 h 58"/>
                  <a:gd name="T32" fmla="*/ 38 w 59"/>
                  <a:gd name="T33" fmla="*/ 29 h 58"/>
                  <a:gd name="T34" fmla="*/ 56 w 59"/>
                  <a:gd name="T35" fmla="*/ 11 h 58"/>
                  <a:gd name="T36" fmla="*/ 56 w 59"/>
                  <a:gd name="T37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" h="58">
                    <a:moveTo>
                      <a:pt x="56" y="2"/>
                    </a:moveTo>
                    <a:cubicBezTo>
                      <a:pt x="54" y="0"/>
                      <a:pt x="50" y="0"/>
                      <a:pt x="48" y="2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0"/>
                      <a:pt x="5" y="0"/>
                      <a:pt x="2" y="2"/>
                    </a:cubicBezTo>
                    <a:cubicBezTo>
                      <a:pt x="0" y="5"/>
                      <a:pt x="0" y="8"/>
                      <a:pt x="2" y="11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0" y="50"/>
                      <a:pt x="0" y="54"/>
                      <a:pt x="2" y="56"/>
                    </a:cubicBezTo>
                    <a:cubicBezTo>
                      <a:pt x="3" y="58"/>
                      <a:pt x="5" y="58"/>
                      <a:pt x="7" y="58"/>
                    </a:cubicBezTo>
                    <a:cubicBezTo>
                      <a:pt x="8" y="58"/>
                      <a:pt x="10" y="58"/>
                      <a:pt x="11" y="56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8"/>
                      <a:pt x="51" y="58"/>
                      <a:pt x="52" y="58"/>
                    </a:cubicBezTo>
                    <a:cubicBezTo>
                      <a:pt x="54" y="58"/>
                      <a:pt x="55" y="58"/>
                      <a:pt x="56" y="56"/>
                    </a:cubicBezTo>
                    <a:cubicBezTo>
                      <a:pt x="59" y="54"/>
                      <a:pt x="59" y="50"/>
                      <a:pt x="56" y="4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9" y="8"/>
                      <a:pt x="59" y="5"/>
                      <a:pt x="5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sp>
          <p:nvSpPr>
            <p:cNvPr id="33" name="文本框 110"/>
            <p:cNvSpPr txBox="1"/>
            <p:nvPr/>
          </p:nvSpPr>
          <p:spPr>
            <a:xfrm>
              <a:off x="2257818" y="4549409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04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34" name="文本框 111"/>
            <p:cNvSpPr txBox="1"/>
            <p:nvPr/>
          </p:nvSpPr>
          <p:spPr>
            <a:xfrm>
              <a:off x="4039197" y="4530008"/>
              <a:ext cx="9255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45" name="Rectangle 53"/>
          <p:cNvSpPr/>
          <p:nvPr>
            <p:custDataLst>
              <p:tags r:id="rId15"/>
            </p:custDataLst>
          </p:nvPr>
        </p:nvSpPr>
        <p:spPr>
          <a:xfrm>
            <a:off x="6434624" y="1753763"/>
            <a:ext cx="3894228" cy="7308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zh-CN" altLang="en-US" sz="1600" b="1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乱码数据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：部分</a:t>
            </a:r>
            <a:r>
              <a:rPr lang="en-US" altLang="zh-CN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CSV 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文件存在编码问题，导致数据乱码。约删除</a:t>
            </a:r>
            <a:r>
              <a:rPr lang="en-US" altLang="zh-CN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1400 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场比赛数据。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6" name="Rectangle 53"/>
          <p:cNvSpPr/>
          <p:nvPr>
            <p:custDataLst>
              <p:tags r:id="rId16"/>
            </p:custDataLst>
          </p:nvPr>
        </p:nvSpPr>
        <p:spPr>
          <a:xfrm>
            <a:off x="6416108" y="2785770"/>
            <a:ext cx="3894228" cy="10509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zh-CN" altLang="en-US" sz="1600" b="1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障碍赛数据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：包含障碍赛数据，与速度赛马数据特征差异较大。约删除</a:t>
            </a:r>
            <a:r>
              <a:rPr lang="en-US" altLang="zh-CN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1000 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场比赛数据。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7" name="Rectangle 53"/>
          <p:cNvSpPr/>
          <p:nvPr>
            <p:custDataLst>
              <p:tags r:id="rId17"/>
            </p:custDataLst>
          </p:nvPr>
        </p:nvSpPr>
        <p:spPr>
          <a:xfrm>
            <a:off x="6434264" y="4000657"/>
            <a:ext cx="3894228" cy="7308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zh-CN" altLang="en-US" sz="1600" b="1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异常赔率数据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：部分比赛赔率异常高（</a:t>
            </a:r>
            <a:r>
              <a:rPr lang="en-US" altLang="zh-CN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&gt;550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）。</a:t>
            </a:r>
            <a:r>
              <a:rPr lang="zh-CN" altLang="en-US" sz="160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约删除</a:t>
            </a:r>
            <a:r>
              <a:rPr lang="en-US" altLang="zh-CN" sz="160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 1000 </a:t>
            </a:r>
            <a:r>
              <a:rPr lang="zh-CN" altLang="en-US" sz="160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场比赛数据。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8" name="Rectangle 53"/>
          <p:cNvSpPr/>
          <p:nvPr>
            <p:custDataLst>
              <p:tags r:id="rId18"/>
            </p:custDataLst>
          </p:nvPr>
        </p:nvSpPr>
        <p:spPr>
          <a:xfrm>
            <a:off x="6455631" y="4993910"/>
            <a:ext cx="3894228" cy="10509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30000"/>
              </a:lnSpc>
            </a:pPr>
            <a:r>
              <a:rPr lang="zh-CN" altLang="en-US" sz="1600" b="1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缺失值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：部分字段可能存在缺失值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rtl="0">
              <a:lnSpc>
                <a:spcPct val="130000"/>
              </a:lnSpc>
            </a:pPr>
            <a:r>
              <a:rPr lang="zh-CN" altLang="en-US" sz="1600" b="1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重复数据</a:t>
            </a: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：可能存在少量重复记录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  <a:p>
            <a:pPr rtl="0">
              <a:lnSpc>
                <a:spcPct val="130000"/>
              </a:lnSpc>
            </a:pPr>
            <a:r>
              <a:rPr lang="zh-CN" altLang="en-US" sz="1600" b="0" i="0" dirty="0"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 Light" panose="020B0306030504020204" charset="0"/>
                <a:sym typeface="思源黑体 CN Regular" panose="020B0500000000000000" pitchFamily="34" charset="-122"/>
              </a:rPr>
              <a:t>实际上没有出现缺失值和重复数据</a:t>
            </a:r>
            <a:endParaRPr lang="zh-CN" altLang="en-US" sz="1600" b="0" i="0" dirty="0"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 Light" panose="020B0306030504020204" charset="0"/>
              <a:sym typeface="思源黑体 CN Regular" panose="020B0500000000000000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4270626" y="692774"/>
            <a:ext cx="3650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b="1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数据清洗</a:t>
            </a:r>
            <a:endParaRPr kumimoji="1" lang="zh-CN" altLang="en-US" sz="2800" b="1" dirty="0">
              <a:solidFill>
                <a:schemeClr val="accent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211.2584251968504,&quot;left&quot;:312.9750393700787,&quot;top&quot;:152.85,&quot;width&quot;:455.9517322834645}"/>
</p:tagLst>
</file>

<file path=ppt/tags/tag10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100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01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02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03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04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05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06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07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08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09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110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1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2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3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4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5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6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7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8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19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2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120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21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  <p:tag name="KSO_WM_DIAGRAM_VIRTUALLY_FRAME" val="{&quot;height&quot;:400.2971957827573,&quot;left&quot;:93.89157480314961,&quot;top&quot;:94.24598425196851,&quot;width&quot;:746.7406873951616}"/>
</p:tagLst>
</file>

<file path=ppt/tags/tag122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  <p:tag name="KSO_WM_DIAGRAM_VIRTUALLY_FRAME" val="{&quot;height&quot;:400.2971957827573,&quot;left&quot;:93.89157480314961,&quot;top&quot;:94.24598425196851,&quot;width&quot;:746.7406873951616}"/>
</p:tagLst>
</file>

<file path=ppt/tags/tag123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24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  <p:tag name="KSO_WM_DIAGRAM_VIRTUALLY_FRAME" val="{&quot;height&quot;:400.2971957827573,&quot;left&quot;:93.89157480314961,&quot;top&quot;:94.24598425196851,&quot;width&quot;:746.7406873951616}"/>
</p:tagLst>
</file>

<file path=ppt/tags/tag125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  <p:tag name="KSO_WM_DIAGRAM_VIRTUALLY_FRAME" val="{&quot;height&quot;:400.2971957827573,&quot;left&quot;:93.89157480314961,&quot;top&quot;:94.24598425196851,&quot;width&quot;:746.7406873951616}"/>
</p:tagLst>
</file>

<file path=ppt/tags/tag126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27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  <p:tag name="KSO_WM_DIAGRAM_VIRTUALLY_FRAME" val="{&quot;height&quot;:400.2971957827573,&quot;left&quot;:93.89157480314961,&quot;top&quot;:94.24598425196851,&quot;width&quot;:746.7406873951616}"/>
</p:tagLst>
</file>

<file path=ppt/tags/tag128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  <p:tag name="KSO_WM_DIAGRAM_VIRTUALLY_FRAME" val="{&quot;height&quot;:400.2971957827573,&quot;left&quot;:93.89157480314961,&quot;top&quot;:94.24598425196851,&quot;width&quot;:746.7406873951616}"/>
</p:tagLst>
</file>

<file path=ppt/tags/tag129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13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130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  <p:tag name="KSO_WM_DIAGRAM_VIRTUALLY_FRAME" val="{&quot;height&quot;:400.2971957827573,&quot;left&quot;:93.89157480314961,&quot;top&quot;:94.24598425196851,&quot;width&quot;:746.7406873951616}"/>
</p:tagLst>
</file>

<file path=ppt/tags/tag131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  <p:tag name="KSO_WM_DIAGRAM_VIRTUALLY_FRAME" val="{&quot;height&quot;:400.2971957827573,&quot;left&quot;:93.89157480314961,&quot;top&quot;:94.24598425196851,&quot;width&quot;:746.7406873951616}"/>
</p:tagLst>
</file>

<file path=ppt/tags/tag132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133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134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135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136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37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38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39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140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1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2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3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4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5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6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7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8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49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5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150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51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52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53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9923622047245}"/>
</p:tagLst>
</file>

<file path=ppt/tags/tag154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55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56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57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58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59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160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1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2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3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4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5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6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7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8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69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170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1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2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3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4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5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6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7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8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79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8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180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81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82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83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84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185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86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87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88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89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190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1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2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3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4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5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6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7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8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199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2.xml><?xml version="1.0" encoding="utf-8"?>
<p:tagLst xmlns:p="http://schemas.openxmlformats.org/presentationml/2006/main">
  <p:tag name="KSO_WM_DIAGRAM_VIRTUALLY_FRAME" val="{&quot;height&quot;:211.2584251968504,&quot;left&quot;:312.9750393700787,&quot;top&quot;:152.85,&quot;width&quot;:455.9517322834645}"/>
</p:tagLst>
</file>

<file path=ppt/tags/tag20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200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201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202.xml><?xml version="1.0" encoding="utf-8"?>
<p:tagLst xmlns:p="http://schemas.openxmlformats.org/presentationml/2006/main">
  <p:tag name="KSO_WM_DIAGRAM_VIRTUALLY_FRAME" val="{&quot;height&quot;:351.5806299212598,&quot;left&quot;:438.6571653543307,&quot;top&quot;:122.39157480314961,&quot;width&quot;:376.2923622047245}"/>
</p:tagLst>
</file>

<file path=ppt/tags/tag203.xml><?xml version="1.0" encoding="utf-8"?>
<p:tagLst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  <p:tag name="commondata" val="eyJoZGlkIjoiODViZmQwYjNiY2EwYTI4N2Q2NWRiMDE2MDM0MTU1YzIifQ=="/>
</p:tagLst>
</file>

<file path=ppt/tags/tag21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22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23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24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25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26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27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28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29.xml><?xml version="1.0" encoding="utf-8"?>
<p:tagLst xmlns:p="http://schemas.openxmlformats.org/presentationml/2006/main">
  <p:tag name="KSO_WM_DIAGRAM_VIRTUALLY_FRAME" val="{&quot;height&quot;:353.57968503937,&quot;left&quot;:438.6571653543307,&quot;top&quot;:122.39157480314961,&quot;width&quot;:376.2923622047245}"/>
</p:tagLst>
</file>

<file path=ppt/tags/tag3.xml><?xml version="1.0" encoding="utf-8"?>
<p:tagLst xmlns:p="http://schemas.openxmlformats.org/presentationml/2006/main">
  <p:tag name="KSO_WM_DIAGRAM_VIRTUALLY_FRAME" val="{&quot;height&quot;:211.2584251968504,&quot;left&quot;:312.9750393700787,&quot;top&quot;:152.85,&quot;width&quot;:455.9517322834645}"/>
</p:tagLst>
</file>

<file path=ppt/tags/tag30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31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32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33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34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35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36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37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38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39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.xml><?xml version="1.0" encoding="utf-8"?>
<p:tagLst xmlns:p="http://schemas.openxmlformats.org/presentationml/2006/main">
  <p:tag name="KSO_WM_DIAGRAM_VIRTUALLY_FRAME" val="{&quot;height&quot;:211.2584251968504,&quot;left&quot;:312.9750393700787,&quot;top&quot;:152.85,&quot;width&quot;:455.9517322834645}"/>
</p:tagLst>
</file>

<file path=ppt/tags/tag40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1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2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3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4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5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6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7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8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49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50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1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2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3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4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5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6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7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8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59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6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60.xml><?xml version="1.0" encoding="utf-8"?>
<p:tagLst xmlns:p="http://schemas.openxmlformats.org/presentationml/2006/main">
  <p:tag name="KSO_WM_DIAGRAM_VIRTUALLY_FRAME" val="{&quot;height&quot;:375.37952755905513,&quot;left&quot;:69.9,&quot;top&quot;:123.86834645669292,&quot;width&quot;:820.2}"/>
</p:tagLst>
</file>

<file path=ppt/tags/tag61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62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63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64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65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66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67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68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69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70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1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2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3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4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5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6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7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8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79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80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1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2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3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4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5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6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7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8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89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.xml><?xml version="1.0" encoding="utf-8"?>
<p:tagLst xmlns:p="http://schemas.openxmlformats.org/presentationml/2006/main">
  <p:tag name="KSO_WM_DIAGRAM_VIRTUALLY_FRAME" val="{&quot;height&quot;:315.3484091727208,&quot;left&quot;:35.25438939813493,&quot;top&quot;:145.04622047244095,&quot;width&quot;:888.1973629360134}"/>
</p:tagLst>
</file>

<file path=ppt/tags/tag90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1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2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3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4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5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6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7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8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ags/tag99.xml><?xml version="1.0" encoding="utf-8"?>
<p:tagLst xmlns:p="http://schemas.openxmlformats.org/presentationml/2006/main">
  <p:tag name="KSO_WM_DIAGRAM_VIRTUALLY_FRAME" val="{&quot;height&quot;:400.2971957827573,&quot;left&quot;:93.89157480314961,&quot;top&quot;:94.24598425196851,&quot;width&quot;:746.7406873951616}"/>
</p:tagLst>
</file>

<file path=ppt/theme/theme1.xml><?xml version="1.0" encoding="utf-8"?>
<a:theme xmlns:a="http://schemas.openxmlformats.org/drawingml/2006/main" name="Office 主题​​">
  <a:themeElements>
    <a:clrScheme name="自定义 19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26476A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5">
      <a:majorFont>
        <a:latin typeface="思源宋体 CN Heavy"/>
        <a:ea typeface="思源宋体 CN Heavy"/>
        <a:cs typeface=""/>
      </a:majorFont>
      <a:minorFont>
        <a:latin typeface="思源黑体 CN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2463</Words>
  <Application>WPS 演示</Application>
  <PresentationFormat>宽屏</PresentationFormat>
  <Paragraphs>247</Paragraphs>
  <Slides>29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51" baseType="lpstr">
      <vt:lpstr>Arial</vt:lpstr>
      <vt:lpstr>宋体</vt:lpstr>
      <vt:lpstr>Wingdings</vt:lpstr>
      <vt:lpstr>微软雅黑</vt:lpstr>
      <vt:lpstr>思源黑体 CN Regular</vt:lpstr>
      <vt:lpstr>黑体</vt:lpstr>
      <vt:lpstr>Alibaba PuHuiTi M</vt:lpstr>
      <vt:lpstr>阿里巴巴普惠体 R</vt:lpstr>
      <vt:lpstr>汉仪旗黑-55简</vt:lpstr>
      <vt:lpstr>Open Sans Light</vt:lpstr>
      <vt:lpstr>Arial Unicode MS</vt:lpstr>
      <vt:lpstr>等线</vt:lpstr>
      <vt:lpstr>Gill Sans</vt:lpstr>
      <vt:lpstr>思源黑体 CN Normal</vt:lpstr>
      <vt:lpstr>阿里巴巴普惠体 B</vt:lpstr>
      <vt:lpstr>Calibri Light</vt:lpstr>
      <vt:lpstr>Symbol</vt:lpstr>
      <vt:lpstr>Times New Roman</vt:lpstr>
      <vt:lpstr>Gill Sans MT</vt:lpstr>
      <vt:lpstr>思源黑体 CN Regular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成龙 于</dc:creator>
  <cp:lastModifiedBy>唐一嘉</cp:lastModifiedBy>
  <cp:revision>20</cp:revision>
  <dcterms:created xsi:type="dcterms:W3CDTF">2024-01-17T15:47:00Z</dcterms:created>
  <dcterms:modified xsi:type="dcterms:W3CDTF">2026-01-08T09:46:36Z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F000C2E7BC2645E5902F161916062DBE_11</vt:lpwstr>
  </property>
  <property fmtid="{D5CDD505-2E9C-101B-9397-08002B2CF9AE}" pid="3" name="KSOProductBuildVer">
    <vt:lpwstr>2052-12.1.0.23125</vt:lpwstr>
  </property>
  <property fmtid="{D5CDD505-2E9C-101B-9397-08002B2CF9AE}" pid="4" name="KSOTemplateUUID">
    <vt:lpwstr>v1.0_mb_NBxlAbi9OCCytyYt8EzioQ==</vt:lpwstr>
  </property>
</Properties>
</file>

<file path=docProps/thumbnail.jpeg>
</file>